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35"/>
  </p:notesMasterIdLst>
  <p:sldIdLst>
    <p:sldId id="256" r:id="rId3"/>
    <p:sldId id="306" r:id="rId4"/>
    <p:sldId id="258" r:id="rId5"/>
    <p:sldId id="301" r:id="rId6"/>
    <p:sldId id="302" r:id="rId7"/>
    <p:sldId id="318" r:id="rId8"/>
    <p:sldId id="317" r:id="rId9"/>
    <p:sldId id="277" r:id="rId10"/>
    <p:sldId id="321" r:id="rId11"/>
    <p:sldId id="322" r:id="rId12"/>
    <p:sldId id="308" r:id="rId13"/>
    <p:sldId id="309" r:id="rId14"/>
    <p:sldId id="310" r:id="rId15"/>
    <p:sldId id="307" r:id="rId16"/>
    <p:sldId id="316" r:id="rId17"/>
    <p:sldId id="314" r:id="rId18"/>
    <p:sldId id="271" r:id="rId19"/>
    <p:sldId id="264" r:id="rId20"/>
    <p:sldId id="336" r:id="rId21"/>
    <p:sldId id="327" r:id="rId22"/>
    <p:sldId id="259" r:id="rId23"/>
    <p:sldId id="275" r:id="rId24"/>
    <p:sldId id="335" r:id="rId25"/>
    <p:sldId id="337" r:id="rId26"/>
    <p:sldId id="338" r:id="rId27"/>
    <p:sldId id="341" r:id="rId28"/>
    <p:sldId id="334" r:id="rId29"/>
    <p:sldId id="268" r:id="rId30"/>
    <p:sldId id="333" r:id="rId31"/>
    <p:sldId id="269" r:id="rId32"/>
    <p:sldId id="280" r:id="rId33"/>
    <p:sldId id="300" r:id="rId34"/>
  </p:sldIdLst>
  <p:sldSz cx="9144000" cy="5143500" type="screen16x9"/>
  <p:notesSz cx="6858000" cy="9144000"/>
  <p:embeddedFontLst>
    <p:embeddedFont>
      <p:font typeface="Lato" panose="020F0502020204030203" pitchFamily="34" charset="0"/>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Patrick Hand" pitchFamily="2" charset="77"/>
      <p:regular r:id="rId44"/>
    </p:embeddedFont>
    <p:embeddedFont>
      <p:font typeface="Proxima Nova" panose="02000506030000020004" pitchFamily="2" charset="0"/>
      <p:regular r:id="rId45"/>
      <p:bold r:id="rId46"/>
      <p:italic r:id="rId47"/>
      <p:boldItalic r:id="rId48"/>
    </p:embeddedFont>
    <p:embeddedFont>
      <p:font typeface="Proxima Nova Semibold" panose="02000506030000020004" pitchFamily="2" charset="0"/>
      <p:regular r:id="rId49"/>
      <p:bold r:id="rId50"/>
      <p:italic r:id="rId51"/>
      <p:boldItalic r:id="rId52"/>
    </p:embeddedFont>
    <p:embeddedFont>
      <p:font typeface="Roboto" panose="02000000000000000000" pitchFamily="2" charset="0"/>
      <p:regular r:id="rId53"/>
      <p:bold r:id="rId54"/>
      <p:italic r:id="rId55"/>
      <p:boldItalic r:id="rId56"/>
    </p:embeddedFont>
    <p:embeddedFont>
      <p:font typeface="Roboto Condensed Light" panose="020F0302020204030204" pitchFamily="34" charset="0"/>
      <p:regular r:id="rId57"/>
      <p:italic r:id="rId58"/>
    </p:embeddedFont>
    <p:embeddedFont>
      <p:font typeface="Rubik Mono One" panose="02000504020000020004" pitchFamily="2" charset="-79"/>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C8776B-3936-4E05-946D-9E343ACA4ACF}">
  <a:tblStyle styleId="{56C8776B-3936-4E05-946D-9E343ACA4A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53"/>
    <p:restoredTop sz="69204"/>
  </p:normalViewPr>
  <p:slideViewPr>
    <p:cSldViewPr snapToGrid="0" snapToObjects="1">
      <p:cViewPr varScale="1">
        <p:scale>
          <a:sx n="136" d="100"/>
          <a:sy n="136" d="100"/>
        </p:scale>
        <p:origin x="19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rontiersin.org/articles/10.3389/fcomp.2020.00014/full#B4"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adobe.com/sg/creativecloud/video/discover/audio-sampling.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ad20f77ae4_2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ad20f77ae4_2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b="1" i="0" u="none" strike="noStrike" dirty="0">
                <a:solidFill>
                  <a:srgbClr val="292929"/>
                </a:solidFill>
                <a:effectLst/>
                <a:latin typeface="Lato" panose="020F0502020204030203" pitchFamily="34" charset="0"/>
                <a:ea typeface="Lato" panose="020F0502020204030203" pitchFamily="34" charset="0"/>
                <a:cs typeface="Lato" panose="020F0502020204030203" pitchFamily="34" charset="0"/>
              </a:rPr>
              <a:t>Extract Human Emotions from Audio Files</a:t>
            </a:r>
            <a:endParaRPr lang="en-US" sz="1100" b="1" dirty="0">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7410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Visualize a waveform in the time domain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waveform?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High Amplitude: Happy, angry fear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02167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High Amplitude: Happy, angry and surprised </a:t>
            </a:r>
            <a:endParaRPr dirty="0"/>
          </a:p>
        </p:txBody>
      </p:sp>
    </p:spTree>
    <p:extLst>
      <p:ext uri="{BB962C8B-B14F-4D97-AF65-F5344CB8AC3E}">
        <p14:creationId xmlns:p14="http://schemas.microsoft.com/office/powerpoint/2010/main" val="1802802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High Amplitude: Happy, fear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55168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700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4770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b="1" i="0" u="none" strike="noStrike" cap="none" dirty="0" err="1">
                <a:solidFill>
                  <a:srgbClr val="000000"/>
                </a:solidFill>
                <a:effectLst/>
                <a:latin typeface="Arial"/>
                <a:ea typeface="Arial"/>
                <a:cs typeface="Arial"/>
                <a:sym typeface="Arial"/>
              </a:rPr>
              <a:t>Spectogram</a:t>
            </a:r>
            <a:endParaRPr lang="en-SG" sz="1100" b="1"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b="1" i="0" u="none" strike="noStrike" cap="none" dirty="0">
                <a:solidFill>
                  <a:srgbClr val="000000"/>
                </a:solidFill>
                <a:effectLst/>
                <a:latin typeface="Arial"/>
                <a:ea typeface="Arial"/>
                <a:cs typeface="Arial"/>
                <a:sym typeface="Arial"/>
              </a:rPr>
              <a:t>Mel scale</a:t>
            </a:r>
            <a:r>
              <a:rPr lang="en-SG" sz="1100" b="0" i="0" u="none" strike="noStrike" cap="none" dirty="0">
                <a:solidFill>
                  <a:srgbClr val="000000"/>
                </a:solidFill>
                <a:effectLst/>
                <a:latin typeface="Arial"/>
                <a:ea typeface="Arial"/>
                <a:cs typeface="Arial"/>
                <a:sym typeface="Arial"/>
              </a:rPr>
              <a:t> — deals with human perception of frequency, it is a scale of pitches judged by listeners to be equal distance from each other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48180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ad85aa6c7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ad85aa6c7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ad85aa6c79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ad85aa6c79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ad85aa6c79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ad85aa6c79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1186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dirty="0"/>
              <a:t>Studies of </a:t>
            </a:r>
            <a:r>
              <a:rPr lang="en-SG" sz="1100" b="1" i="1" dirty="0"/>
              <a:t>automatic emotion recognition systems </a:t>
            </a:r>
            <a:r>
              <a:rPr lang="en-SG" sz="1100" dirty="0"/>
              <a:t>aim to create efficient, real-time methods of detecting the emotions of mobile phone users, call </a:t>
            </a:r>
            <a:r>
              <a:rPr lang="en-SG" sz="1100" dirty="0" err="1"/>
              <a:t>center</a:t>
            </a:r>
            <a:r>
              <a:rPr lang="en-SG" sz="1100" dirty="0"/>
              <a:t> operators and customers, car drivers, pilots, and many other human-machine communication users. Adding </a:t>
            </a:r>
            <a:r>
              <a:rPr lang="en-SG" sz="1100" b="1" i="1" dirty="0"/>
              <a:t>emotions</a:t>
            </a:r>
            <a:r>
              <a:rPr lang="en-SG" sz="1100" dirty="0"/>
              <a:t> to machines has been recognized as a critical factor in making machines appear and act in a human-like manner (</a:t>
            </a:r>
            <a:r>
              <a:rPr lang="en-SG" sz="1100" dirty="0">
                <a:hlinkClick r:id="rId3"/>
              </a:rPr>
              <a:t>André et al., 2004</a:t>
            </a:r>
            <a:r>
              <a:rPr lang="en-SG" sz="1100"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8215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ad85aa6c79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ad85aa6c79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622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a1242414e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a1242414e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ad85aa6c7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ad85aa6c7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err="1"/>
              <a:t>Optuna</a:t>
            </a:r>
            <a:r>
              <a:rPr lang="en-SG" dirty="0"/>
              <a:t> is  automatic hyperparameter tuning framework</a:t>
            </a:r>
          </a:p>
          <a:p>
            <a:pPr marL="0" lvl="0" indent="0" algn="l" rtl="0">
              <a:spcBef>
                <a:spcPts val="0"/>
              </a:spcBef>
              <a:spcAft>
                <a:spcPts val="0"/>
              </a:spcAft>
              <a:buNone/>
            </a:pPr>
            <a:endParaRPr lang="en-SG" dirty="0"/>
          </a:p>
          <a:p>
            <a:pPr marL="0" lvl="0" indent="0" algn="l" rtl="0">
              <a:spcBef>
                <a:spcPts val="0"/>
              </a:spcBef>
              <a:spcAft>
                <a:spcPts val="0"/>
              </a:spcAft>
              <a:buNone/>
            </a:pPr>
            <a:r>
              <a:rPr lang="en-SG" sz="1100" b="0" i="0" u="none" strike="noStrike" cap="none" dirty="0" err="1">
                <a:solidFill>
                  <a:srgbClr val="000000"/>
                </a:solidFill>
                <a:effectLst/>
                <a:latin typeface="Arial"/>
                <a:ea typeface="Arial"/>
                <a:cs typeface="Arial"/>
                <a:sym typeface="Arial"/>
              </a:rPr>
              <a:t>MLPClassifier</a:t>
            </a:r>
            <a:r>
              <a:rPr lang="en-SG" sz="1100" b="0" i="0" u="none" strike="noStrike" cap="none" dirty="0">
                <a:solidFill>
                  <a:srgbClr val="000000"/>
                </a:solidFill>
                <a:effectLst/>
                <a:latin typeface="Arial"/>
                <a:ea typeface="Arial"/>
                <a:cs typeface="Arial"/>
                <a:sym typeface="Arial"/>
              </a:rPr>
              <a:t> stands for </a:t>
            </a:r>
            <a:r>
              <a:rPr lang="en-SG" sz="1100" b="1" i="0" u="none" strike="noStrike" cap="none" dirty="0">
                <a:solidFill>
                  <a:srgbClr val="000000"/>
                </a:solidFill>
                <a:effectLst/>
                <a:latin typeface="Arial"/>
                <a:ea typeface="Arial"/>
                <a:cs typeface="Arial"/>
                <a:sym typeface="Arial"/>
              </a:rPr>
              <a:t>Multi-layer Perceptron classifier</a:t>
            </a:r>
            <a:r>
              <a:rPr lang="en-SG" sz="1100" b="0" i="0" u="none" strike="noStrike" cap="none" dirty="0">
                <a:solidFill>
                  <a:srgbClr val="000000"/>
                </a:solidFill>
                <a:effectLst/>
                <a:latin typeface="Arial"/>
                <a:ea typeface="Arial"/>
                <a:cs typeface="Arial"/>
                <a:sym typeface="Arial"/>
              </a:rPr>
              <a:t> which in the name itself connects to a Neural Network. Unlike other classification algorithms such as Support Vectors or Naive Bayes Classifier, </a:t>
            </a:r>
            <a:r>
              <a:rPr lang="en-SG" sz="1100" b="0" i="0" u="none" strike="noStrike" cap="none" dirty="0" err="1">
                <a:solidFill>
                  <a:srgbClr val="000000"/>
                </a:solidFill>
                <a:effectLst/>
                <a:latin typeface="Arial"/>
                <a:ea typeface="Arial"/>
                <a:cs typeface="Arial"/>
                <a:sym typeface="Arial"/>
              </a:rPr>
              <a:t>MLPClassifier</a:t>
            </a:r>
            <a:r>
              <a:rPr lang="en-SG" sz="1100" b="0" i="0" u="none" strike="noStrike" cap="none" dirty="0">
                <a:solidFill>
                  <a:srgbClr val="000000"/>
                </a:solidFill>
                <a:effectLst/>
                <a:latin typeface="Arial"/>
                <a:ea typeface="Arial"/>
                <a:cs typeface="Arial"/>
                <a:sym typeface="Arial"/>
              </a:rPr>
              <a:t> relies on an underlying Neural Network to perform the task of </a:t>
            </a:r>
            <a:r>
              <a:rPr lang="en-SG" sz="1100" b="0" i="0" u="none" strike="noStrike" cap="none" dirty="0" err="1">
                <a:solidFill>
                  <a:srgbClr val="000000"/>
                </a:solidFill>
                <a:effectLst/>
                <a:latin typeface="Arial"/>
                <a:ea typeface="Arial"/>
                <a:cs typeface="Arial"/>
                <a:sym typeface="Arial"/>
              </a:rPr>
              <a:t>classification</a:t>
            </a:r>
            <a:r>
              <a:rPr lang="en-SG" dirty="0" err="1"/>
              <a:t>k</a:t>
            </a:r>
            <a:r>
              <a:rPr lang="en-SG" dirty="0"/>
              <a:t> that is completely written in Python.</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a35492d19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a35492d19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3150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a35492d19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a35492d19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6252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ad85aa6c7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ad85aa6c7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err="1"/>
              <a:t>Optuna</a:t>
            </a:r>
            <a:r>
              <a:rPr lang="en-SG" dirty="0"/>
              <a:t> is  automatic hyperparameter tuning framework</a:t>
            </a:r>
          </a:p>
          <a:p>
            <a:pPr marL="0" lvl="0" indent="0" algn="l" rtl="0">
              <a:spcBef>
                <a:spcPts val="0"/>
              </a:spcBef>
              <a:spcAft>
                <a:spcPts val="0"/>
              </a:spcAft>
              <a:buNone/>
            </a:pPr>
            <a:endParaRPr lang="en-SG" dirty="0"/>
          </a:p>
          <a:p>
            <a:pPr marL="0" lvl="0" indent="0" algn="l" rtl="0">
              <a:spcBef>
                <a:spcPts val="0"/>
              </a:spcBef>
              <a:spcAft>
                <a:spcPts val="0"/>
              </a:spcAft>
              <a:buNone/>
            </a:pPr>
            <a:r>
              <a:rPr lang="en-SG" sz="1100" b="0" i="0" u="none" strike="noStrike" cap="none" dirty="0" err="1">
                <a:solidFill>
                  <a:srgbClr val="000000"/>
                </a:solidFill>
                <a:effectLst/>
                <a:latin typeface="Arial"/>
                <a:ea typeface="Arial"/>
                <a:cs typeface="Arial"/>
                <a:sym typeface="Arial"/>
              </a:rPr>
              <a:t>MLPClassifier</a:t>
            </a:r>
            <a:r>
              <a:rPr lang="en-SG" sz="1100" b="0" i="0" u="none" strike="noStrike" cap="none" dirty="0">
                <a:solidFill>
                  <a:srgbClr val="000000"/>
                </a:solidFill>
                <a:effectLst/>
                <a:latin typeface="Arial"/>
                <a:ea typeface="Arial"/>
                <a:cs typeface="Arial"/>
                <a:sym typeface="Arial"/>
              </a:rPr>
              <a:t> stands for </a:t>
            </a:r>
            <a:r>
              <a:rPr lang="en-SG" sz="1100" b="1" i="0" u="none" strike="noStrike" cap="none" dirty="0">
                <a:solidFill>
                  <a:srgbClr val="000000"/>
                </a:solidFill>
                <a:effectLst/>
                <a:latin typeface="Arial"/>
                <a:ea typeface="Arial"/>
                <a:cs typeface="Arial"/>
                <a:sym typeface="Arial"/>
              </a:rPr>
              <a:t>Multi-layer Perceptron classifier</a:t>
            </a:r>
            <a:r>
              <a:rPr lang="en-SG" sz="1100" b="0" i="0" u="none" strike="noStrike" cap="none" dirty="0">
                <a:solidFill>
                  <a:srgbClr val="000000"/>
                </a:solidFill>
                <a:effectLst/>
                <a:latin typeface="Arial"/>
                <a:ea typeface="Arial"/>
                <a:cs typeface="Arial"/>
                <a:sym typeface="Arial"/>
              </a:rPr>
              <a:t> which in the name itself connects to a Neural Network. Unlike other classification algorithms such as Support Vectors or Naive Bayes Classifier, </a:t>
            </a:r>
            <a:r>
              <a:rPr lang="en-SG" sz="1100" b="0" i="0" u="none" strike="noStrike" cap="none" dirty="0" err="1">
                <a:solidFill>
                  <a:srgbClr val="000000"/>
                </a:solidFill>
                <a:effectLst/>
                <a:latin typeface="Arial"/>
                <a:ea typeface="Arial"/>
                <a:cs typeface="Arial"/>
                <a:sym typeface="Arial"/>
              </a:rPr>
              <a:t>MLPClassifier</a:t>
            </a:r>
            <a:r>
              <a:rPr lang="en-SG" sz="1100" b="0" i="0" u="none" strike="noStrike" cap="none" dirty="0">
                <a:solidFill>
                  <a:srgbClr val="000000"/>
                </a:solidFill>
                <a:effectLst/>
                <a:latin typeface="Arial"/>
                <a:ea typeface="Arial"/>
                <a:cs typeface="Arial"/>
                <a:sym typeface="Arial"/>
              </a:rPr>
              <a:t> relies on an underlying Neural Network to perform the task of </a:t>
            </a:r>
            <a:r>
              <a:rPr lang="en-SG" sz="1100" b="0" i="0" u="none" strike="noStrike" cap="none" dirty="0" err="1">
                <a:solidFill>
                  <a:srgbClr val="000000"/>
                </a:solidFill>
                <a:effectLst/>
                <a:latin typeface="Arial"/>
                <a:ea typeface="Arial"/>
                <a:cs typeface="Arial"/>
                <a:sym typeface="Arial"/>
              </a:rPr>
              <a:t>classification</a:t>
            </a:r>
            <a:r>
              <a:rPr lang="en-SG" dirty="0" err="1"/>
              <a:t>k</a:t>
            </a:r>
            <a:r>
              <a:rPr lang="en-SG" dirty="0"/>
              <a:t> that is completely written in Python.</a:t>
            </a:r>
            <a:endParaRPr dirty="0"/>
          </a:p>
        </p:txBody>
      </p:sp>
    </p:spTree>
    <p:extLst>
      <p:ext uri="{BB962C8B-B14F-4D97-AF65-F5344CB8AC3E}">
        <p14:creationId xmlns:p14="http://schemas.microsoft.com/office/powerpoint/2010/main" val="939436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ad85aa6c7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ad85aa6c7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5832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ad85aa6c7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ad85aa6c7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76153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a35492d19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a35492d19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a35492d19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a35492d19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7805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b385fd2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8b385fd27f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8b385fd27f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7"/>
        <p:cNvGrpSpPr/>
        <p:nvPr/>
      </p:nvGrpSpPr>
      <p:grpSpPr>
        <a:xfrm>
          <a:off x="0" y="0"/>
          <a:ext cx="0" cy="0"/>
          <a:chOff x="0" y="0"/>
          <a:chExt cx="0" cy="0"/>
        </a:xfrm>
      </p:grpSpPr>
      <p:sp>
        <p:nvSpPr>
          <p:cNvPr id="8448" name="Google Shape;8448;ge1669730ed_0_9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9" name="Google Shape;8449;ge1669730ed_0_9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b="1" dirty="0">
              <a:highlight>
                <a:srgbClr val="FFFF00"/>
              </a:highligh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highlight>
                  <a:srgbClr val="FFFF00"/>
                </a:highlight>
              </a:rPr>
              <a:t>What is Sound &gt;&gt; </a:t>
            </a:r>
            <a:r>
              <a:rPr lang="en-SG" sz="1100" b="1" dirty="0">
                <a:highlight>
                  <a:srgbClr val="FFFF00"/>
                </a:highlight>
                <a:latin typeface="Lato" panose="020F0502020204030203" pitchFamily="34" charset="0"/>
                <a:ea typeface="Lato" panose="020F0502020204030203" pitchFamily="34" charset="0"/>
                <a:cs typeface="Lato" panose="020F0502020204030203" pitchFamily="34" charset="0"/>
              </a:rPr>
              <a:t>Sound </a:t>
            </a:r>
            <a:r>
              <a:rPr lang="en-SG" sz="1100" dirty="0">
                <a:highlight>
                  <a:srgbClr val="FFFF00"/>
                </a:highlight>
                <a:latin typeface="Lato" panose="020F0502020204030203" pitchFamily="34" charset="0"/>
                <a:ea typeface="Lato" panose="020F0502020204030203" pitchFamily="34" charset="0"/>
                <a:cs typeface="Lato" panose="020F0502020204030203" pitchFamily="34" charset="0"/>
              </a:rPr>
              <a:t>moves through a medium such as air or water as waves. It is measured in terms of frequency and amplitude.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dirty="0">
              <a:highlight>
                <a:srgbClr val="FFFF00"/>
              </a:highligh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b="1" dirty="0">
              <a:highlight>
                <a:srgbClr val="FFFF00"/>
              </a:highligh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b="1" dirty="0">
                <a:highlight>
                  <a:srgbClr val="FFFF00"/>
                </a:highlight>
                <a:latin typeface="Lato" panose="020F0502020204030203" pitchFamily="34" charset="0"/>
                <a:ea typeface="Lato" panose="020F0502020204030203" pitchFamily="34" charset="0"/>
                <a:cs typeface="Lato" panose="020F0502020204030203" pitchFamily="34" charset="0"/>
              </a:rPr>
              <a:t>(higher frequency -&gt; higher sound)</a:t>
            </a:r>
            <a:r>
              <a:rPr lang="en-SG" dirty="0">
                <a:latin typeface="Lato" panose="020F0502020204030203" pitchFamily="34" charset="0"/>
                <a:ea typeface="Lato" panose="020F0502020204030203" pitchFamily="34" charset="0"/>
                <a:cs typeface="Lato" panose="020F0502020204030203" pitchFamily="34" charset="0"/>
              </a:rPr>
              <a:t> </a:t>
            </a:r>
            <a:endParaRPr lang="en-SG" b="0" i="0" dirty="0">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b="1" i="1" dirty="0">
                <a:latin typeface="Lato" panose="020F0502020204030203" pitchFamily="34" charset="0"/>
                <a:ea typeface="Lato" panose="020F0502020204030203" pitchFamily="34" charset="0"/>
                <a:cs typeface="Lato" panose="020F0502020204030203" pitchFamily="34" charset="0"/>
              </a:rPr>
              <a:t>The lower the frequency, the fewer the oscillations</a:t>
            </a:r>
            <a:r>
              <a:rPr lang="en-SG" dirty="0">
                <a:latin typeface="Lato" panose="020F0502020204030203" pitchFamily="34" charset="0"/>
                <a:ea typeface="Lato" panose="020F0502020204030203" pitchFamily="34" charset="0"/>
                <a:cs typeface="Lato" panose="020F0502020204030203"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latin typeface="Lato" panose="020F0502020204030203" pitchFamily="34" charset="0"/>
                <a:ea typeface="Lato" panose="020F0502020204030203" pitchFamily="34" charset="0"/>
                <a:cs typeface="Lato" panose="020F0502020204030203" pitchFamily="34" charset="0"/>
              </a:rPr>
              <a:t>High frequencies produce more oscillations.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b="1" i="0" u="none" strike="noStrike" cap="none" dirty="0">
                <a:solidFill>
                  <a:srgbClr val="000000"/>
                </a:solidFill>
                <a:effectLst/>
                <a:latin typeface="Arial"/>
                <a:ea typeface="Arial"/>
                <a:cs typeface="Arial"/>
                <a:sym typeface="Arial"/>
              </a:rPr>
              <a:t>Pitch </a:t>
            </a:r>
            <a:r>
              <a:rPr lang="en-SG" sz="1100" b="0" i="0" u="none" strike="noStrike" cap="none" dirty="0">
                <a:solidFill>
                  <a:srgbClr val="000000"/>
                </a:solidFill>
                <a:effectLst/>
                <a:latin typeface="Arial"/>
                <a:ea typeface="Arial"/>
                <a:cs typeface="Arial"/>
                <a:sym typeface="Arial"/>
              </a:rPr>
              <a:t>— how high or low a sound is. It depends on frequency, higher pitch is high frequency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&gt;&gt;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solidFill>
                  <a:srgbClr val="373D3F"/>
                </a:solidFill>
                <a:latin typeface="Lato" panose="020F0502020204030203" pitchFamily="34" charset="0"/>
                <a:ea typeface="Lato" panose="020F0502020204030203" pitchFamily="34" charset="0"/>
                <a:cs typeface="Lato" panose="020F0502020204030203" pitchFamily="34" charset="0"/>
              </a:rPr>
              <a:t>Sound intensity levels are quoted in </a:t>
            </a:r>
            <a:r>
              <a:rPr lang="en-SG" b="1" dirty="0">
                <a:solidFill>
                  <a:srgbClr val="373D3F"/>
                </a:solidFill>
                <a:latin typeface="Lato" panose="020F0502020204030203" pitchFamily="34" charset="0"/>
                <a:ea typeface="Lato" panose="020F0502020204030203" pitchFamily="34" charset="0"/>
                <a:cs typeface="Lato" panose="020F0502020204030203" pitchFamily="34" charset="0"/>
              </a:rPr>
              <a:t>decibels (dB) </a:t>
            </a:r>
            <a:r>
              <a:rPr lang="en-SG" dirty="0">
                <a:solidFill>
                  <a:srgbClr val="373D3F"/>
                </a:solidFill>
                <a:latin typeface="Lato" panose="020F0502020204030203" pitchFamily="34" charset="0"/>
                <a:ea typeface="Lato" panose="020F0502020204030203" pitchFamily="34" charset="0"/>
                <a:cs typeface="Lato" panose="020F0502020204030203" pitchFamily="34" charset="0"/>
              </a:rPr>
              <a:t>much more often than sound intensities in watts per meter squared. </a:t>
            </a:r>
            <a:r>
              <a:rPr lang="en-SG" b="1" dirty="0">
                <a:solidFill>
                  <a:srgbClr val="373D3F"/>
                </a:solidFill>
                <a:latin typeface="Lato" panose="020F0502020204030203" pitchFamily="34" charset="0"/>
                <a:ea typeface="Lato" panose="020F0502020204030203" pitchFamily="34" charset="0"/>
                <a:cs typeface="Lato" panose="020F0502020204030203" pitchFamily="34" charset="0"/>
              </a:rPr>
              <a:t>Decibels</a:t>
            </a:r>
            <a:r>
              <a:rPr lang="en-SG" dirty="0">
                <a:solidFill>
                  <a:srgbClr val="373D3F"/>
                </a:solidFill>
                <a:latin typeface="Lato" panose="020F0502020204030203" pitchFamily="34" charset="0"/>
                <a:ea typeface="Lato" panose="020F0502020204030203" pitchFamily="34" charset="0"/>
                <a:cs typeface="Lato" panose="020F0502020204030203" pitchFamily="34" charset="0"/>
              </a:rPr>
              <a:t> are the unit of choice in the scientific literature as well as in the popular media. The reasons for this choice of units are related to how we perceive sounds. How our ears perceive sound can be more accurately described by the logarithm of the intensity rather than directly to the intensity.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dirty="0">
              <a:solidFill>
                <a:srgbClr val="373D3F"/>
              </a:solidFill>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b="1" dirty="0">
                <a:solidFill>
                  <a:srgbClr val="373D3F"/>
                </a:solidFill>
                <a:highlight>
                  <a:srgbClr val="FFFF00"/>
                </a:highlight>
                <a:latin typeface="Lato" panose="020F0502020204030203" pitchFamily="34" charset="0"/>
                <a:ea typeface="Lato" panose="020F0502020204030203" pitchFamily="34" charset="0"/>
                <a:cs typeface="Lato" panose="020F0502020204030203" pitchFamily="34" charset="0"/>
              </a:rPr>
              <a:t>(larger amplitude -&gt; louder)</a:t>
            </a:r>
            <a:endParaRPr lang="en-US" b="1" dirty="0">
              <a:highlight>
                <a:srgbClr val="FFFF00"/>
              </a:highligh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dirty="0">
              <a:solidFill>
                <a:srgbClr val="373D3F"/>
              </a:solidFill>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8081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0482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3350" indent="0">
              <a:buNone/>
            </a:pPr>
            <a:r>
              <a:rPr lang="en-SG" dirty="0"/>
              <a:t>When you’re trying to sample audio from an analogue source, a calculation takes place inside the computer. The calculation converts the analogue sounds of a guitar, keyboard or other instrument into digital data. Sample rate is key to the quality of this conversion.  </a:t>
            </a:r>
          </a:p>
          <a:p>
            <a:pPr marL="133350" indent="0">
              <a:buNone/>
            </a:pPr>
            <a:endParaRPr lang="en-SG" dirty="0">
              <a:latin typeface="Lato" panose="020F0502020204030203" pitchFamily="34" charset="0"/>
              <a:ea typeface="Lato" panose="020F0502020204030203" pitchFamily="34" charset="0"/>
              <a:cs typeface="Lato" panose="020F0502020204030203" pitchFamily="34" charset="0"/>
            </a:endParaRPr>
          </a:p>
          <a:p>
            <a:pPr marL="133350" indent="0">
              <a:buNone/>
            </a:pPr>
            <a:endParaRPr lang="en-SG" dirty="0">
              <a:latin typeface="Lato" panose="020F0502020204030203" pitchFamily="34" charset="0"/>
              <a:ea typeface="Lato" panose="020F0502020204030203" pitchFamily="34" charset="0"/>
              <a:cs typeface="Lato" panose="020F0502020204030203" pitchFamily="34" charset="0"/>
            </a:endParaRPr>
          </a:p>
          <a:p>
            <a:pPr marL="133350" indent="0">
              <a:buNone/>
            </a:pPr>
            <a:r>
              <a:rPr lang="en-SG" dirty="0"/>
              <a:t>Audio sampling is the process of transforming a musical source into a digital file. Digital audio recording does this by taking samples of the audio source along the soundwaves at regular intervals. The more samples you take - known as the ‘sample rate’ - the more closely the final digital file will resemble the original. A higher sample rate tends to deliver a better-quality audio reproduction. </a:t>
            </a:r>
          </a:p>
          <a:p>
            <a:pPr marL="133350" indent="0">
              <a:buNone/>
            </a:pPr>
            <a:endParaRPr lang="en-SG" dirty="0">
              <a:latin typeface="Lato" panose="020F0502020204030203" pitchFamily="34" charset="0"/>
              <a:ea typeface="Lato" panose="020F0502020204030203" pitchFamily="34" charset="0"/>
              <a:cs typeface="Lato" panose="020F0502020204030203" pitchFamily="34" charset="0"/>
            </a:endParaRPr>
          </a:p>
          <a:p>
            <a:pPr marL="133350" indent="0">
              <a:buNone/>
            </a:pPr>
            <a:r>
              <a:rPr lang="en-SG" dirty="0">
                <a:latin typeface="Lato" panose="020F0502020204030203" pitchFamily="34" charset="0"/>
                <a:ea typeface="Lato" panose="020F0502020204030203" pitchFamily="34" charset="0"/>
                <a:cs typeface="Lato" panose="020F0502020204030203" pitchFamily="34" charset="0"/>
                <a:hlinkClick r:id="rId3"/>
              </a:rPr>
              <a:t>https://www.adobe.com/sg/creativecloud/video/discover/audio-sampling.html</a:t>
            </a:r>
            <a:endParaRPr lang="en-SG" dirty="0">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20332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856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ad85aa6c7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ad85aa6c7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ad85aa6c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ad85aa6c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Average audio length: 2.5 s</a:t>
            </a:r>
          </a:p>
          <a:p>
            <a:pPr marL="0" lvl="0" indent="0" algn="l" rtl="0">
              <a:spcBef>
                <a:spcPts val="0"/>
              </a:spcBef>
              <a:spcAft>
                <a:spcPts val="0"/>
              </a:spcAft>
              <a:buNone/>
            </a:pPr>
            <a:r>
              <a:rPr lang="en-SG" dirty="0"/>
              <a:t>4,528 samples</a:t>
            </a:r>
            <a:endParaRPr dirty="0"/>
          </a:p>
        </p:txBody>
      </p:sp>
    </p:spTree>
    <p:extLst>
      <p:ext uri="{BB962C8B-B14F-4D97-AF65-F5344CB8AC3E}">
        <p14:creationId xmlns:p14="http://schemas.microsoft.com/office/powerpoint/2010/main" val="1019307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0000"/>
          <a:stretch/>
        </p:blipFill>
        <p:spPr>
          <a:xfrm>
            <a:off x="0" y="500"/>
            <a:ext cx="4572000" cy="5142499"/>
          </a:xfrm>
          <a:prstGeom prst="rect">
            <a:avLst/>
          </a:prstGeom>
          <a:noFill/>
          <a:ln>
            <a:noFill/>
          </a:ln>
        </p:spPr>
      </p:pic>
      <p:sp>
        <p:nvSpPr>
          <p:cNvPr id="10" name="Google Shape;10;p2"/>
          <p:cNvSpPr/>
          <p:nvPr/>
        </p:nvSpPr>
        <p:spPr>
          <a:xfrm>
            <a:off x="1557225" y="1512900"/>
            <a:ext cx="52662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1;p2"/>
          <p:cNvSpPr/>
          <p:nvPr/>
        </p:nvSpPr>
        <p:spPr>
          <a:xfrm>
            <a:off x="7074550" y="15129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 name="Google Shape;12;p2"/>
          <p:cNvSpPr/>
          <p:nvPr/>
        </p:nvSpPr>
        <p:spPr>
          <a:xfrm>
            <a:off x="6922150" y="13605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13;p2"/>
          <p:cNvSpPr/>
          <p:nvPr/>
        </p:nvSpPr>
        <p:spPr>
          <a:xfrm>
            <a:off x="1404825" y="1360500"/>
            <a:ext cx="5266200" cy="24225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4" name="Google Shape;14;p2"/>
          <p:cNvGrpSpPr/>
          <p:nvPr/>
        </p:nvGrpSpPr>
        <p:grpSpPr>
          <a:xfrm>
            <a:off x="7109696" y="1617329"/>
            <a:ext cx="532941" cy="562388"/>
            <a:chOff x="815563" y="573794"/>
            <a:chExt cx="626400" cy="661011"/>
          </a:xfrm>
        </p:grpSpPr>
        <p:sp>
          <p:nvSpPr>
            <p:cNvPr id="15" name="Google Shape;15;p2"/>
            <p:cNvSpPr/>
            <p:nvPr/>
          </p:nvSpPr>
          <p:spPr>
            <a:xfrm>
              <a:off x="1023759" y="798166"/>
              <a:ext cx="210000" cy="210000"/>
            </a:xfrm>
            <a:prstGeom prst="mathPlus">
              <a:avLst>
                <a:gd name="adj1" fmla="val 2352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5563" y="573794"/>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flipH="1">
              <a:off x="815563" y="608405"/>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7109696" y="2963795"/>
            <a:ext cx="532941" cy="562388"/>
            <a:chOff x="815563" y="573794"/>
            <a:chExt cx="626400" cy="661011"/>
          </a:xfrm>
        </p:grpSpPr>
        <p:sp>
          <p:nvSpPr>
            <p:cNvPr id="19" name="Google Shape;19;p2"/>
            <p:cNvSpPr/>
            <p:nvPr/>
          </p:nvSpPr>
          <p:spPr>
            <a:xfrm>
              <a:off x="1023759" y="798166"/>
              <a:ext cx="210000" cy="210000"/>
            </a:xfrm>
            <a:prstGeom prst="mathPlus">
              <a:avLst>
                <a:gd name="adj1" fmla="val 2352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15563" y="573794"/>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flipH="1">
              <a:off x="815563" y="608405"/>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109696" y="2290562"/>
            <a:ext cx="532941" cy="562388"/>
            <a:chOff x="815563" y="573794"/>
            <a:chExt cx="626400" cy="661011"/>
          </a:xfrm>
        </p:grpSpPr>
        <p:sp>
          <p:nvSpPr>
            <p:cNvPr id="23" name="Google Shape;23;p2"/>
            <p:cNvSpPr/>
            <p:nvPr/>
          </p:nvSpPr>
          <p:spPr>
            <a:xfrm>
              <a:off x="1023759" y="798166"/>
              <a:ext cx="210000" cy="210000"/>
            </a:xfrm>
            <a:prstGeom prst="mathPlus">
              <a:avLst>
                <a:gd name="adj1" fmla="val 2352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5563" y="573794"/>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815563" y="608405"/>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txBox="1">
            <a:spLocks noGrp="1"/>
          </p:cNvSpPr>
          <p:nvPr>
            <p:ph type="ctrTitle"/>
          </p:nvPr>
        </p:nvSpPr>
        <p:spPr>
          <a:xfrm>
            <a:off x="1161348" y="1554150"/>
            <a:ext cx="5753100" cy="1492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48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 name="Google Shape;27;p2"/>
          <p:cNvSpPr txBox="1">
            <a:spLocks noGrp="1"/>
          </p:cNvSpPr>
          <p:nvPr>
            <p:ph type="subTitle" idx="1"/>
          </p:nvPr>
        </p:nvSpPr>
        <p:spPr>
          <a:xfrm>
            <a:off x="1902356" y="3046638"/>
            <a:ext cx="4271100" cy="542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136"/>
        <p:cNvGrpSpPr/>
        <p:nvPr/>
      </p:nvGrpSpPr>
      <p:grpSpPr>
        <a:xfrm>
          <a:off x="0" y="0"/>
          <a:ext cx="0" cy="0"/>
          <a:chOff x="0" y="0"/>
          <a:chExt cx="0" cy="0"/>
        </a:xfrm>
      </p:grpSpPr>
      <p:pic>
        <p:nvPicPr>
          <p:cNvPr id="137" name="Google Shape;137;p15"/>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138" name="Google Shape;138;p15"/>
          <p:cNvSpPr/>
          <p:nvPr/>
        </p:nvSpPr>
        <p:spPr>
          <a:xfrm>
            <a:off x="698875" y="590550"/>
            <a:ext cx="8102100" cy="42672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9" name="Google Shape;139;p15"/>
          <p:cNvSpPr/>
          <p:nvPr/>
        </p:nvSpPr>
        <p:spPr>
          <a:xfrm>
            <a:off x="559000" y="438150"/>
            <a:ext cx="8102100" cy="42672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 name="Google Shape;140;p15"/>
          <p:cNvSpPr txBox="1">
            <a:spLocks noGrp="1"/>
          </p:cNvSpPr>
          <p:nvPr>
            <p:ph type="title"/>
          </p:nvPr>
        </p:nvSpPr>
        <p:spPr>
          <a:xfrm>
            <a:off x="1171175" y="1635425"/>
            <a:ext cx="4480500" cy="486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41" name="Google Shape;141;p15"/>
          <p:cNvSpPr txBox="1">
            <a:spLocks noGrp="1"/>
          </p:cNvSpPr>
          <p:nvPr>
            <p:ph type="subTitle" idx="1"/>
          </p:nvPr>
        </p:nvSpPr>
        <p:spPr>
          <a:xfrm>
            <a:off x="1171175" y="2096275"/>
            <a:ext cx="4480500" cy="222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B595B"/>
              </a:buClr>
              <a:buSzPts val="1400"/>
              <a:buFont typeface="Lato"/>
              <a:buChar char="●"/>
              <a:defRPr>
                <a:latin typeface="Lato"/>
                <a:ea typeface="Lato"/>
                <a:cs typeface="Lato"/>
                <a:sym typeface="Lato"/>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grpSp>
        <p:nvGrpSpPr>
          <p:cNvPr id="142" name="Google Shape;142;p15"/>
          <p:cNvGrpSpPr/>
          <p:nvPr/>
        </p:nvGrpSpPr>
        <p:grpSpPr>
          <a:xfrm>
            <a:off x="6684800" y="1997400"/>
            <a:ext cx="1060500" cy="1148700"/>
            <a:chOff x="8020675" y="981275"/>
            <a:chExt cx="1060500" cy="1148700"/>
          </a:xfrm>
        </p:grpSpPr>
        <p:sp>
          <p:nvSpPr>
            <p:cNvPr id="143" name="Google Shape;143;p15"/>
            <p:cNvSpPr/>
            <p:nvPr/>
          </p:nvSpPr>
          <p:spPr>
            <a:xfrm>
              <a:off x="8173075" y="1133675"/>
              <a:ext cx="908100" cy="996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 name="Google Shape;144;p15"/>
            <p:cNvSpPr/>
            <p:nvPr/>
          </p:nvSpPr>
          <p:spPr>
            <a:xfrm>
              <a:off x="8020675" y="981275"/>
              <a:ext cx="908100" cy="996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45" name="Google Shape;145;p15"/>
          <p:cNvSpPr/>
          <p:nvPr/>
        </p:nvSpPr>
        <p:spPr>
          <a:xfrm>
            <a:off x="6870263" y="2233563"/>
            <a:ext cx="532800" cy="5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7054025" y="2417075"/>
            <a:ext cx="165300" cy="165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54"/>
        <p:cNvGrpSpPr/>
        <p:nvPr/>
      </p:nvGrpSpPr>
      <p:grpSpPr>
        <a:xfrm>
          <a:off x="0" y="0"/>
          <a:ext cx="0" cy="0"/>
          <a:chOff x="0" y="0"/>
          <a:chExt cx="0" cy="0"/>
        </a:xfrm>
      </p:grpSpPr>
      <p:pic>
        <p:nvPicPr>
          <p:cNvPr id="155" name="Google Shape;155;p17"/>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156" name="Google Shape;156;p17"/>
          <p:cNvSpPr/>
          <p:nvPr/>
        </p:nvSpPr>
        <p:spPr>
          <a:xfrm>
            <a:off x="698875" y="918750"/>
            <a:ext cx="8674200" cy="36108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 name="Google Shape;157;p17"/>
          <p:cNvSpPr/>
          <p:nvPr/>
        </p:nvSpPr>
        <p:spPr>
          <a:xfrm>
            <a:off x="546475" y="766350"/>
            <a:ext cx="8674200" cy="36108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 name="Google Shape;158;p17"/>
          <p:cNvSpPr/>
          <p:nvPr/>
        </p:nvSpPr>
        <p:spPr>
          <a:xfrm>
            <a:off x="7074550" y="15129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9" name="Google Shape;159;p17"/>
          <p:cNvSpPr/>
          <p:nvPr/>
        </p:nvSpPr>
        <p:spPr>
          <a:xfrm>
            <a:off x="6922150" y="13605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 name="Google Shape;160;p17"/>
          <p:cNvSpPr txBox="1">
            <a:spLocks noGrp="1"/>
          </p:cNvSpPr>
          <p:nvPr>
            <p:ph type="title"/>
          </p:nvPr>
        </p:nvSpPr>
        <p:spPr>
          <a:xfrm>
            <a:off x="720000" y="1221675"/>
            <a:ext cx="4823700" cy="2141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61" name="Google Shape;161;p17"/>
          <p:cNvSpPr txBox="1">
            <a:spLocks noGrp="1"/>
          </p:cNvSpPr>
          <p:nvPr>
            <p:ph type="title" idx="2"/>
          </p:nvPr>
        </p:nvSpPr>
        <p:spPr>
          <a:xfrm>
            <a:off x="720000" y="3583888"/>
            <a:ext cx="3848700" cy="3981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2"/>
              </a:buClr>
              <a:buSzPts val="1400"/>
              <a:buNone/>
              <a:defRPr sz="1400" b="0">
                <a:solidFill>
                  <a:schemeClr val="dk2"/>
                </a:solidFill>
                <a:latin typeface="Lato"/>
                <a:ea typeface="Lato"/>
                <a:cs typeface="Lato"/>
                <a:sym typeface="Lato"/>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162" name="Google Shape;162;p17"/>
          <p:cNvSpPr/>
          <p:nvPr/>
        </p:nvSpPr>
        <p:spPr>
          <a:xfrm>
            <a:off x="7109750" y="1646888"/>
            <a:ext cx="532800" cy="5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7109750" y="2305350"/>
            <a:ext cx="532800" cy="5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a:off x="7109750" y="2963775"/>
            <a:ext cx="532800" cy="5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a:off x="7296950" y="1834088"/>
            <a:ext cx="158400" cy="158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rot="5400000">
            <a:off x="7304900" y="2509625"/>
            <a:ext cx="186000" cy="124200"/>
          </a:xfrm>
          <a:prstGeom prst="triangle">
            <a:avLst>
              <a:gd name="adj" fmla="val 50241"/>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rot="-5400000" flipH="1">
            <a:off x="7270700" y="3167225"/>
            <a:ext cx="186000" cy="124200"/>
          </a:xfrm>
          <a:prstGeom prst="triangle">
            <a:avLst>
              <a:gd name="adj" fmla="val 50241"/>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
  <p:cSld name="CUSTOM_1_1">
    <p:spTree>
      <p:nvGrpSpPr>
        <p:cNvPr id="1" name="Shape 168"/>
        <p:cNvGrpSpPr/>
        <p:nvPr/>
      </p:nvGrpSpPr>
      <p:grpSpPr>
        <a:xfrm>
          <a:off x="0" y="0"/>
          <a:ext cx="0" cy="0"/>
          <a:chOff x="0" y="0"/>
          <a:chExt cx="0" cy="0"/>
        </a:xfrm>
      </p:grpSpPr>
      <p:pic>
        <p:nvPicPr>
          <p:cNvPr id="169" name="Google Shape;169;p18"/>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170" name="Google Shape;170;p18"/>
          <p:cNvSpPr/>
          <p:nvPr/>
        </p:nvSpPr>
        <p:spPr>
          <a:xfrm>
            <a:off x="388200" y="1526400"/>
            <a:ext cx="8035800" cy="33489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1" name="Google Shape;171;p18"/>
          <p:cNvSpPr/>
          <p:nvPr/>
        </p:nvSpPr>
        <p:spPr>
          <a:xfrm>
            <a:off x="553925" y="1374000"/>
            <a:ext cx="8035800" cy="33489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2" name="Google Shape;172;p18"/>
          <p:cNvSpPr/>
          <p:nvPr/>
        </p:nvSpPr>
        <p:spPr>
          <a:xfrm flipH="1">
            <a:off x="-402600" y="692400"/>
            <a:ext cx="8674200" cy="572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3" name="Google Shape;173;p18"/>
          <p:cNvSpPr/>
          <p:nvPr/>
        </p:nvSpPr>
        <p:spPr>
          <a:xfrm flipH="1">
            <a:off x="-300550" y="540000"/>
            <a:ext cx="8674200" cy="5721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4" name="Google Shape;174;p1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75" name="Google Shape;175;p18"/>
          <p:cNvSpPr txBox="1">
            <a:spLocks noGrp="1"/>
          </p:cNvSpPr>
          <p:nvPr>
            <p:ph type="subTitle" idx="1"/>
          </p:nvPr>
        </p:nvSpPr>
        <p:spPr>
          <a:xfrm>
            <a:off x="724125" y="2426592"/>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6" name="Google Shape;176;p18"/>
          <p:cNvSpPr txBox="1">
            <a:spLocks noGrp="1"/>
          </p:cNvSpPr>
          <p:nvPr>
            <p:ph type="title" idx="2"/>
          </p:nvPr>
        </p:nvSpPr>
        <p:spPr>
          <a:xfrm>
            <a:off x="724125" y="2116520"/>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77" name="Google Shape;177;p18"/>
          <p:cNvSpPr txBox="1">
            <a:spLocks noGrp="1"/>
          </p:cNvSpPr>
          <p:nvPr>
            <p:ph type="subTitle" idx="3"/>
          </p:nvPr>
        </p:nvSpPr>
        <p:spPr>
          <a:xfrm>
            <a:off x="3413996" y="2426592"/>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8" name="Google Shape;178;p18"/>
          <p:cNvSpPr txBox="1">
            <a:spLocks noGrp="1"/>
          </p:cNvSpPr>
          <p:nvPr>
            <p:ph type="title" idx="4"/>
          </p:nvPr>
        </p:nvSpPr>
        <p:spPr>
          <a:xfrm>
            <a:off x="3413999" y="2116520"/>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79" name="Google Shape;179;p18"/>
          <p:cNvSpPr txBox="1">
            <a:spLocks noGrp="1"/>
          </p:cNvSpPr>
          <p:nvPr>
            <p:ph type="subTitle" idx="5"/>
          </p:nvPr>
        </p:nvSpPr>
        <p:spPr>
          <a:xfrm>
            <a:off x="6103866" y="2426592"/>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0" name="Google Shape;180;p18"/>
          <p:cNvSpPr txBox="1">
            <a:spLocks noGrp="1"/>
          </p:cNvSpPr>
          <p:nvPr>
            <p:ph type="title" idx="6"/>
          </p:nvPr>
        </p:nvSpPr>
        <p:spPr>
          <a:xfrm>
            <a:off x="6103872" y="2116520"/>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81" name="Google Shape;181;p18"/>
          <p:cNvSpPr txBox="1">
            <a:spLocks noGrp="1"/>
          </p:cNvSpPr>
          <p:nvPr>
            <p:ph type="subTitle" idx="7"/>
          </p:nvPr>
        </p:nvSpPr>
        <p:spPr>
          <a:xfrm>
            <a:off x="724125" y="3987933"/>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 name="Google Shape;182;p18"/>
          <p:cNvSpPr txBox="1">
            <a:spLocks noGrp="1"/>
          </p:cNvSpPr>
          <p:nvPr>
            <p:ph type="title" idx="8"/>
          </p:nvPr>
        </p:nvSpPr>
        <p:spPr>
          <a:xfrm>
            <a:off x="724125" y="3677861"/>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83" name="Google Shape;183;p18"/>
          <p:cNvSpPr txBox="1">
            <a:spLocks noGrp="1"/>
          </p:cNvSpPr>
          <p:nvPr>
            <p:ph type="subTitle" idx="9"/>
          </p:nvPr>
        </p:nvSpPr>
        <p:spPr>
          <a:xfrm>
            <a:off x="3413996" y="3987933"/>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4" name="Google Shape;184;p18"/>
          <p:cNvSpPr txBox="1">
            <a:spLocks noGrp="1"/>
          </p:cNvSpPr>
          <p:nvPr>
            <p:ph type="title" idx="13"/>
          </p:nvPr>
        </p:nvSpPr>
        <p:spPr>
          <a:xfrm>
            <a:off x="3413999" y="3677861"/>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85" name="Google Shape;185;p18"/>
          <p:cNvSpPr txBox="1">
            <a:spLocks noGrp="1"/>
          </p:cNvSpPr>
          <p:nvPr>
            <p:ph type="subTitle" idx="14"/>
          </p:nvPr>
        </p:nvSpPr>
        <p:spPr>
          <a:xfrm>
            <a:off x="6103866" y="3987933"/>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6" name="Google Shape;186;p18"/>
          <p:cNvSpPr txBox="1">
            <a:spLocks noGrp="1"/>
          </p:cNvSpPr>
          <p:nvPr>
            <p:ph type="title" idx="15"/>
          </p:nvPr>
        </p:nvSpPr>
        <p:spPr>
          <a:xfrm>
            <a:off x="6103872" y="3677861"/>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5_1">
    <p:spTree>
      <p:nvGrpSpPr>
        <p:cNvPr id="1" name="Shape 187"/>
        <p:cNvGrpSpPr/>
        <p:nvPr/>
      </p:nvGrpSpPr>
      <p:grpSpPr>
        <a:xfrm>
          <a:off x="0" y="0"/>
          <a:ext cx="0" cy="0"/>
          <a:chOff x="0" y="0"/>
          <a:chExt cx="0" cy="0"/>
        </a:xfrm>
      </p:grpSpPr>
      <p:sp>
        <p:nvSpPr>
          <p:cNvPr id="188" name="Google Shape;188;p19"/>
          <p:cNvSpPr/>
          <p:nvPr/>
        </p:nvSpPr>
        <p:spPr>
          <a:xfrm>
            <a:off x="822050" y="692400"/>
            <a:ext cx="8674200" cy="572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 name="Google Shape;189;p19"/>
          <p:cNvSpPr/>
          <p:nvPr/>
        </p:nvSpPr>
        <p:spPr>
          <a:xfrm>
            <a:off x="720000" y="540000"/>
            <a:ext cx="8674200" cy="5721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 name="Google Shape;190;p1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5">
  <p:cSld name="CUSTOM_5_2_1_1_1_1">
    <p:spTree>
      <p:nvGrpSpPr>
        <p:cNvPr id="1" name="Shape 191"/>
        <p:cNvGrpSpPr/>
        <p:nvPr/>
      </p:nvGrpSpPr>
      <p:grpSpPr>
        <a:xfrm>
          <a:off x="0" y="0"/>
          <a:ext cx="0" cy="0"/>
          <a:chOff x="0" y="0"/>
          <a:chExt cx="0" cy="0"/>
        </a:xfrm>
      </p:grpSpPr>
      <p:pic>
        <p:nvPicPr>
          <p:cNvPr id="192" name="Google Shape;192;p20"/>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193" name="Google Shape;193;p20"/>
          <p:cNvSpPr/>
          <p:nvPr/>
        </p:nvSpPr>
        <p:spPr>
          <a:xfrm>
            <a:off x="1585050" y="1688400"/>
            <a:ext cx="6278700" cy="1919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 name="Google Shape;194;p20"/>
          <p:cNvSpPr/>
          <p:nvPr/>
        </p:nvSpPr>
        <p:spPr>
          <a:xfrm>
            <a:off x="1432650" y="1536000"/>
            <a:ext cx="6278700" cy="1919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5" name="Google Shape;195;p2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 name="Google Shape;196;p20"/>
          <p:cNvSpPr txBox="1">
            <a:spLocks noGrp="1"/>
          </p:cNvSpPr>
          <p:nvPr>
            <p:ph type="subTitle" idx="1"/>
          </p:nvPr>
        </p:nvSpPr>
        <p:spPr>
          <a:xfrm>
            <a:off x="2101850" y="3758425"/>
            <a:ext cx="49404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CUSTOM_12">
    <p:spTree>
      <p:nvGrpSpPr>
        <p:cNvPr id="1" name="Shape 224"/>
        <p:cNvGrpSpPr/>
        <p:nvPr/>
      </p:nvGrpSpPr>
      <p:grpSpPr>
        <a:xfrm>
          <a:off x="0" y="0"/>
          <a:ext cx="0" cy="0"/>
          <a:chOff x="0" y="0"/>
          <a:chExt cx="0" cy="0"/>
        </a:xfrm>
      </p:grpSpPr>
      <p:pic>
        <p:nvPicPr>
          <p:cNvPr id="225" name="Google Shape;225;p22"/>
          <p:cNvPicPr preferRelativeResize="0"/>
          <p:nvPr/>
        </p:nvPicPr>
        <p:blipFill rotWithShape="1">
          <a:blip r:embed="rId2">
            <a:alphaModFix/>
          </a:blip>
          <a:srcRect t="6533"/>
          <a:stretch/>
        </p:blipFill>
        <p:spPr>
          <a:xfrm>
            <a:off x="-25" y="2401175"/>
            <a:ext cx="9144001" cy="4806374"/>
          </a:xfrm>
          <a:prstGeom prst="rect">
            <a:avLst/>
          </a:prstGeom>
          <a:noFill/>
          <a:ln>
            <a:noFill/>
          </a:ln>
        </p:spPr>
      </p:pic>
      <p:sp>
        <p:nvSpPr>
          <p:cNvPr id="226" name="Google Shape;226;p22"/>
          <p:cNvSpPr/>
          <p:nvPr/>
        </p:nvSpPr>
        <p:spPr>
          <a:xfrm>
            <a:off x="1174775" y="1662000"/>
            <a:ext cx="7099200" cy="3135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7" name="Google Shape;227;p22"/>
          <p:cNvSpPr/>
          <p:nvPr/>
        </p:nvSpPr>
        <p:spPr>
          <a:xfrm>
            <a:off x="1022375" y="1509600"/>
            <a:ext cx="7099200" cy="3135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8" name="Google Shape;228;p2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229" name="Google Shape;229;p22"/>
          <p:cNvSpPr txBox="1">
            <a:spLocks noGrp="1"/>
          </p:cNvSpPr>
          <p:nvPr>
            <p:ph type="subTitle" idx="1"/>
          </p:nvPr>
        </p:nvSpPr>
        <p:spPr>
          <a:xfrm>
            <a:off x="1319012" y="3668142"/>
            <a:ext cx="2017200" cy="6987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0" name="Google Shape;230;p22"/>
          <p:cNvSpPr txBox="1">
            <a:spLocks noGrp="1"/>
          </p:cNvSpPr>
          <p:nvPr>
            <p:ph type="title" idx="2"/>
          </p:nvPr>
        </p:nvSpPr>
        <p:spPr>
          <a:xfrm>
            <a:off x="1318938" y="3357950"/>
            <a:ext cx="20172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231" name="Google Shape;231;p22"/>
          <p:cNvSpPr txBox="1">
            <a:spLocks noGrp="1"/>
          </p:cNvSpPr>
          <p:nvPr>
            <p:ph type="subTitle" idx="3"/>
          </p:nvPr>
        </p:nvSpPr>
        <p:spPr>
          <a:xfrm>
            <a:off x="3563437" y="3668142"/>
            <a:ext cx="2017200" cy="6987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2" name="Google Shape;232;p22"/>
          <p:cNvSpPr txBox="1">
            <a:spLocks noGrp="1"/>
          </p:cNvSpPr>
          <p:nvPr>
            <p:ph type="title" idx="4"/>
          </p:nvPr>
        </p:nvSpPr>
        <p:spPr>
          <a:xfrm>
            <a:off x="3563363" y="3357950"/>
            <a:ext cx="20172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233" name="Google Shape;233;p22"/>
          <p:cNvSpPr txBox="1">
            <a:spLocks noGrp="1"/>
          </p:cNvSpPr>
          <p:nvPr>
            <p:ph type="subTitle" idx="5"/>
          </p:nvPr>
        </p:nvSpPr>
        <p:spPr>
          <a:xfrm>
            <a:off x="5807862" y="3668142"/>
            <a:ext cx="2017200" cy="6987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4" name="Google Shape;234;p22"/>
          <p:cNvSpPr txBox="1">
            <a:spLocks noGrp="1"/>
          </p:cNvSpPr>
          <p:nvPr>
            <p:ph type="title" idx="6"/>
          </p:nvPr>
        </p:nvSpPr>
        <p:spPr>
          <a:xfrm>
            <a:off x="5807788" y="3357950"/>
            <a:ext cx="20172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245"/>
        <p:cNvGrpSpPr/>
        <p:nvPr/>
      </p:nvGrpSpPr>
      <p:grpSpPr>
        <a:xfrm>
          <a:off x="0" y="0"/>
          <a:ext cx="0" cy="0"/>
          <a:chOff x="0" y="0"/>
          <a:chExt cx="0" cy="0"/>
        </a:xfrm>
      </p:grpSpPr>
      <p:pic>
        <p:nvPicPr>
          <p:cNvPr id="246" name="Google Shape;246;p24"/>
          <p:cNvPicPr preferRelativeResize="0"/>
          <p:nvPr/>
        </p:nvPicPr>
        <p:blipFill>
          <a:blip r:embed="rId2">
            <a:alphaModFix/>
          </a:blip>
          <a:stretch>
            <a:fillRect/>
          </a:stretch>
        </p:blipFill>
        <p:spPr>
          <a:xfrm>
            <a:off x="-3212" y="502"/>
            <a:ext cx="9144001" cy="5142496"/>
          </a:xfrm>
          <a:prstGeom prst="rect">
            <a:avLst/>
          </a:prstGeom>
          <a:noFill/>
          <a:ln>
            <a:noFill/>
          </a:ln>
        </p:spPr>
      </p:pic>
      <p:sp>
        <p:nvSpPr>
          <p:cNvPr id="247" name="Google Shape;247;p24"/>
          <p:cNvSpPr/>
          <p:nvPr/>
        </p:nvSpPr>
        <p:spPr>
          <a:xfrm rot="-5400000">
            <a:off x="2788175" y="514775"/>
            <a:ext cx="3761700" cy="44208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8" name="Google Shape;248;p24"/>
          <p:cNvSpPr/>
          <p:nvPr/>
        </p:nvSpPr>
        <p:spPr>
          <a:xfrm rot="-5400000">
            <a:off x="2635775" y="389693"/>
            <a:ext cx="3761700" cy="44208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9" name="Google Shape;249;p24"/>
          <p:cNvSpPr txBox="1">
            <a:spLocks noGrp="1"/>
          </p:cNvSpPr>
          <p:nvPr>
            <p:ph type="subTitle" idx="1"/>
          </p:nvPr>
        </p:nvSpPr>
        <p:spPr>
          <a:xfrm>
            <a:off x="2642825" y="1976225"/>
            <a:ext cx="3852000" cy="107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0" name="Google Shape;250;p24"/>
          <p:cNvSpPr txBox="1">
            <a:spLocks noGrp="1"/>
          </p:cNvSpPr>
          <p:nvPr>
            <p:ph type="ctrTitle"/>
          </p:nvPr>
        </p:nvSpPr>
        <p:spPr>
          <a:xfrm flipH="1">
            <a:off x="2649175" y="1140725"/>
            <a:ext cx="3852000" cy="83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1" name="Google Shape;251;p24"/>
          <p:cNvSpPr txBox="1"/>
          <p:nvPr/>
        </p:nvSpPr>
        <p:spPr>
          <a:xfrm>
            <a:off x="3014088" y="3397250"/>
            <a:ext cx="3115800" cy="7287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None/>
            </a:pPr>
            <a:r>
              <a:rPr lang="en" sz="1100">
                <a:solidFill>
                  <a:schemeClr val="dk2"/>
                </a:solidFill>
                <a:latin typeface="Open Sans"/>
                <a:ea typeface="Open Sans"/>
                <a:cs typeface="Open Sans"/>
                <a:sym typeface="Open Sans"/>
              </a:rPr>
              <a:t>CREDITS: This presentation template was created by </a:t>
            </a:r>
            <a:r>
              <a:rPr lang="en" sz="11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100" b="1">
                <a:solidFill>
                  <a:schemeClr val="dk2"/>
                </a:solidFill>
                <a:latin typeface="Open Sans"/>
                <a:ea typeface="Open Sans"/>
                <a:cs typeface="Open Sans"/>
                <a:sym typeface="Open Sans"/>
              </a:rPr>
              <a:t>,</a:t>
            </a:r>
            <a:r>
              <a:rPr lang="en" sz="1100">
                <a:solidFill>
                  <a:schemeClr val="dk2"/>
                </a:solidFill>
                <a:latin typeface="Open Sans"/>
                <a:ea typeface="Open Sans"/>
                <a:cs typeface="Open Sans"/>
                <a:sym typeface="Open Sans"/>
              </a:rPr>
              <a:t> including icons by </a:t>
            </a:r>
            <a:r>
              <a:rPr lang="en" sz="11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100">
                <a:solidFill>
                  <a:schemeClr val="dk2"/>
                </a:solidFill>
                <a:latin typeface="Open Sans"/>
                <a:ea typeface="Open Sans"/>
                <a:cs typeface="Open Sans"/>
                <a:sym typeface="Open Sans"/>
              </a:rPr>
              <a:t>, infographics &amp; images by </a:t>
            </a:r>
            <a:r>
              <a:rPr lang="en" sz="11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r>
              <a:rPr lang="en" sz="1100">
                <a:solidFill>
                  <a:schemeClr val="dk2"/>
                </a:solidFill>
                <a:latin typeface="Open Sans"/>
                <a:ea typeface="Open Sans"/>
                <a:cs typeface="Open Sans"/>
                <a:sym typeface="Open Sans"/>
              </a:rPr>
              <a:t> </a:t>
            </a:r>
            <a:endParaRPr sz="1100">
              <a:solidFill>
                <a:schemeClr val="dk2"/>
              </a:solidFill>
              <a:latin typeface="Open Sans"/>
              <a:ea typeface="Open Sans"/>
              <a:cs typeface="Open Sans"/>
              <a:sym typeface="Open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2">
    <p:bg>
      <p:bgPr>
        <a:solidFill>
          <a:schemeClr val="accent5"/>
        </a:solidFill>
        <a:effectLst/>
      </p:bgPr>
    </p:bg>
    <p:spTree>
      <p:nvGrpSpPr>
        <p:cNvPr id="1" name="Shape 252"/>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2_1">
    <p:bg>
      <p:bgPr>
        <a:solidFill>
          <a:schemeClr val="accent1"/>
        </a:solidFill>
        <a:effectLst/>
      </p:bgPr>
    </p:bg>
    <p:spTree>
      <p:nvGrpSpPr>
        <p:cNvPr id="1" name="Shape 253"/>
        <p:cNvGrpSpPr/>
        <p:nvPr/>
      </p:nvGrpSpPr>
      <p:grpSpPr>
        <a:xfrm>
          <a:off x="0" y="0"/>
          <a:ext cx="0" cy="0"/>
          <a:chOff x="0" y="0"/>
          <a:chExt cx="0" cy="0"/>
        </a:xfrm>
      </p:grpSpPr>
      <p:pic>
        <p:nvPicPr>
          <p:cNvPr id="254" name="Google Shape;254;p26"/>
          <p:cNvPicPr preferRelativeResize="0"/>
          <p:nvPr/>
        </p:nvPicPr>
        <p:blipFill>
          <a:blip r:embed="rId2">
            <a:alphaModFix/>
          </a:blip>
          <a:stretch>
            <a:fillRect/>
          </a:stretch>
        </p:blipFill>
        <p:spPr>
          <a:xfrm>
            <a:off x="0" y="502"/>
            <a:ext cx="9144001" cy="514249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CUSTOM_2_2">
    <p:bg>
      <p:bgPr>
        <a:solidFill>
          <a:schemeClr val="accent5"/>
        </a:solidFill>
        <a:effectLst/>
      </p:bgPr>
    </p:bg>
    <p:spTree>
      <p:nvGrpSpPr>
        <p:cNvPr id="1" name="Shape 255"/>
        <p:cNvGrpSpPr/>
        <p:nvPr/>
      </p:nvGrpSpPr>
      <p:grpSpPr>
        <a:xfrm>
          <a:off x="0" y="0"/>
          <a:ext cx="0" cy="0"/>
          <a:chOff x="0" y="0"/>
          <a:chExt cx="0" cy="0"/>
        </a:xfrm>
      </p:grpSpPr>
      <p:pic>
        <p:nvPicPr>
          <p:cNvPr id="256" name="Google Shape;256;p27"/>
          <p:cNvPicPr preferRelativeResize="0"/>
          <p:nvPr/>
        </p:nvPicPr>
        <p:blipFill rotWithShape="1">
          <a:blip r:embed="rId2">
            <a:alphaModFix/>
          </a:blip>
          <a:srcRect b="38800"/>
          <a:stretch/>
        </p:blipFill>
        <p:spPr>
          <a:xfrm>
            <a:off x="0" y="2284001"/>
            <a:ext cx="9144001" cy="31472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pic>
        <p:nvPicPr>
          <p:cNvPr id="29" name="Google Shape;29;p3"/>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30" name="Google Shape;30;p3"/>
          <p:cNvSpPr/>
          <p:nvPr/>
        </p:nvSpPr>
        <p:spPr>
          <a:xfrm rot="-5400000">
            <a:off x="1178789" y="1696175"/>
            <a:ext cx="2570400" cy="3785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 name="Google Shape;31;p3"/>
          <p:cNvSpPr/>
          <p:nvPr/>
        </p:nvSpPr>
        <p:spPr>
          <a:xfrm rot="-5400000">
            <a:off x="1078525" y="1596351"/>
            <a:ext cx="2570400" cy="3785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2" name="Google Shape;32;p3"/>
          <p:cNvPicPr preferRelativeResize="0"/>
          <p:nvPr/>
        </p:nvPicPr>
        <p:blipFill rotWithShape="1">
          <a:blip r:embed="rId3">
            <a:alphaModFix/>
          </a:blip>
          <a:srcRect l="40740"/>
          <a:stretch/>
        </p:blipFill>
        <p:spPr>
          <a:xfrm>
            <a:off x="4773275" y="0"/>
            <a:ext cx="4370726" cy="5143501"/>
          </a:xfrm>
          <a:prstGeom prst="rect">
            <a:avLst/>
          </a:prstGeom>
          <a:noFill/>
          <a:ln>
            <a:noFill/>
          </a:ln>
        </p:spPr>
      </p:pic>
      <p:sp>
        <p:nvSpPr>
          <p:cNvPr id="33" name="Google Shape;33;p3"/>
          <p:cNvSpPr txBox="1">
            <a:spLocks noGrp="1"/>
          </p:cNvSpPr>
          <p:nvPr>
            <p:ph type="title"/>
          </p:nvPr>
        </p:nvSpPr>
        <p:spPr>
          <a:xfrm>
            <a:off x="713050" y="3268050"/>
            <a:ext cx="2808000" cy="561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 name="Google Shape;34;p3"/>
          <p:cNvSpPr txBox="1">
            <a:spLocks noGrp="1"/>
          </p:cNvSpPr>
          <p:nvPr>
            <p:ph type="body" idx="1"/>
          </p:nvPr>
        </p:nvSpPr>
        <p:spPr>
          <a:xfrm>
            <a:off x="713050" y="3747075"/>
            <a:ext cx="2407200" cy="871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5" name="Google Shape;35;p3"/>
          <p:cNvSpPr txBox="1">
            <a:spLocks noGrp="1"/>
          </p:cNvSpPr>
          <p:nvPr>
            <p:ph type="title" idx="2" hasCustomPrompt="1"/>
          </p:nvPr>
        </p:nvSpPr>
        <p:spPr>
          <a:xfrm>
            <a:off x="713050" y="2679575"/>
            <a:ext cx="2808000" cy="610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4"/>
          <p:cNvSpPr/>
          <p:nvPr/>
        </p:nvSpPr>
        <p:spPr>
          <a:xfrm>
            <a:off x="872400" y="692400"/>
            <a:ext cx="8674200" cy="572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 name="Google Shape;38;p4"/>
          <p:cNvSpPr/>
          <p:nvPr/>
        </p:nvSpPr>
        <p:spPr>
          <a:xfrm>
            <a:off x="720000" y="540000"/>
            <a:ext cx="8674200" cy="5721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 name="Google Shape;39;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4"/>
          <p:cNvSpPr txBox="1">
            <a:spLocks noGrp="1"/>
          </p:cNvSpPr>
          <p:nvPr>
            <p:ph type="body" idx="1"/>
          </p:nvPr>
        </p:nvSpPr>
        <p:spPr>
          <a:xfrm>
            <a:off x="720000" y="1325775"/>
            <a:ext cx="7704000" cy="3277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lvl1pPr>
            <a:lvl2pPr marL="914400" lvl="1" indent="-304800" rtl="0">
              <a:spcBef>
                <a:spcPts val="1600"/>
              </a:spcBef>
              <a:spcAft>
                <a:spcPts val="0"/>
              </a:spcAft>
              <a:buClr>
                <a:srgbClr val="434343"/>
              </a:buClr>
              <a:buSzPts val="1200"/>
              <a:buFont typeface="Roboto Condensed Light"/>
              <a:buAutoNum type="alphaLcPeriod"/>
              <a:defRPr/>
            </a:lvl2pPr>
            <a:lvl3pPr marL="1371600" lvl="2" indent="-304800" rtl="0">
              <a:spcBef>
                <a:spcPts val="1600"/>
              </a:spcBef>
              <a:spcAft>
                <a:spcPts val="0"/>
              </a:spcAft>
              <a:buClr>
                <a:srgbClr val="434343"/>
              </a:buClr>
              <a:buSzPts val="1200"/>
              <a:buFont typeface="Roboto Condensed Light"/>
              <a:buAutoNum type="romanLcPeriod"/>
              <a:defRPr/>
            </a:lvl3pPr>
            <a:lvl4pPr marL="1828800" lvl="3" indent="-304800" rtl="0">
              <a:spcBef>
                <a:spcPts val="1600"/>
              </a:spcBef>
              <a:spcAft>
                <a:spcPts val="0"/>
              </a:spcAft>
              <a:buClr>
                <a:srgbClr val="434343"/>
              </a:buClr>
              <a:buSzPts val="1200"/>
              <a:buFont typeface="Roboto Condensed Light"/>
              <a:buAutoNum type="arabicPeriod"/>
              <a:defRPr/>
            </a:lvl4pPr>
            <a:lvl5pPr marL="2286000" lvl="4" indent="-304800" rtl="0">
              <a:spcBef>
                <a:spcPts val="1600"/>
              </a:spcBef>
              <a:spcAft>
                <a:spcPts val="0"/>
              </a:spcAft>
              <a:buClr>
                <a:srgbClr val="434343"/>
              </a:buClr>
              <a:buSzPts val="1200"/>
              <a:buFont typeface="Roboto Condensed Light"/>
              <a:buAutoNum type="alphaLcPeriod"/>
              <a:defRPr/>
            </a:lvl5pPr>
            <a:lvl6pPr marL="2743200" lvl="5" indent="-304800" rtl="0">
              <a:spcBef>
                <a:spcPts val="1600"/>
              </a:spcBef>
              <a:spcAft>
                <a:spcPts val="0"/>
              </a:spcAft>
              <a:buClr>
                <a:srgbClr val="434343"/>
              </a:buClr>
              <a:buSzPts val="1200"/>
              <a:buFont typeface="Roboto Condensed Light"/>
              <a:buAutoNum type="romanLcPeriod"/>
              <a:defRPr/>
            </a:lvl6pPr>
            <a:lvl7pPr marL="3200400" lvl="6" indent="-304800" rtl="0">
              <a:spcBef>
                <a:spcPts val="1600"/>
              </a:spcBef>
              <a:spcAft>
                <a:spcPts val="0"/>
              </a:spcAft>
              <a:buClr>
                <a:srgbClr val="434343"/>
              </a:buClr>
              <a:buSzPts val="1200"/>
              <a:buFont typeface="Roboto Condensed Light"/>
              <a:buAutoNum type="arabicPeriod"/>
              <a:defRPr/>
            </a:lvl7pPr>
            <a:lvl8pPr marL="3657600" lvl="7" indent="-304800" rtl="0">
              <a:spcBef>
                <a:spcPts val="1600"/>
              </a:spcBef>
              <a:spcAft>
                <a:spcPts val="0"/>
              </a:spcAft>
              <a:buClr>
                <a:srgbClr val="434343"/>
              </a:buClr>
              <a:buSzPts val="1200"/>
              <a:buFont typeface="Roboto Condensed Light"/>
              <a:buAutoNum type="alphaLcPeriod"/>
              <a:defRPr/>
            </a:lvl8pPr>
            <a:lvl9pPr marL="4114800" lvl="8" indent="-304800" rtl="0">
              <a:spcBef>
                <a:spcPts val="1600"/>
              </a:spcBef>
              <a:spcAft>
                <a:spcPts val="160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pic>
        <p:nvPicPr>
          <p:cNvPr id="42" name="Google Shape;42;p5"/>
          <p:cNvPicPr preferRelativeResize="0"/>
          <p:nvPr/>
        </p:nvPicPr>
        <p:blipFill rotWithShape="1">
          <a:blip r:embed="rId2">
            <a:alphaModFix/>
          </a:blip>
          <a:srcRect r="50000"/>
          <a:stretch/>
        </p:blipFill>
        <p:spPr>
          <a:xfrm>
            <a:off x="0" y="500"/>
            <a:ext cx="4572000" cy="5142499"/>
          </a:xfrm>
          <a:prstGeom prst="rect">
            <a:avLst/>
          </a:prstGeom>
          <a:noFill/>
          <a:ln>
            <a:noFill/>
          </a:ln>
        </p:spPr>
      </p:pic>
      <p:sp>
        <p:nvSpPr>
          <p:cNvPr id="43" name="Google Shape;43;p5"/>
          <p:cNvSpPr/>
          <p:nvPr/>
        </p:nvSpPr>
        <p:spPr>
          <a:xfrm>
            <a:off x="708300" y="2011600"/>
            <a:ext cx="3307800" cy="2034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 name="Google Shape;44;p5"/>
          <p:cNvSpPr/>
          <p:nvPr/>
        </p:nvSpPr>
        <p:spPr>
          <a:xfrm>
            <a:off x="555900" y="1859200"/>
            <a:ext cx="3307800" cy="2034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 name="Google Shape;45;p5"/>
          <p:cNvSpPr/>
          <p:nvPr/>
        </p:nvSpPr>
        <p:spPr>
          <a:xfrm>
            <a:off x="5370225" y="2011600"/>
            <a:ext cx="3307800" cy="2034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 name="Google Shape;46;p5"/>
          <p:cNvSpPr/>
          <p:nvPr/>
        </p:nvSpPr>
        <p:spPr>
          <a:xfrm>
            <a:off x="5217825" y="1859200"/>
            <a:ext cx="3307800" cy="20346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 name="Google Shape;47;p5"/>
          <p:cNvSpPr txBox="1">
            <a:spLocks noGrp="1"/>
          </p:cNvSpPr>
          <p:nvPr>
            <p:ph type="subTitle" idx="1"/>
          </p:nvPr>
        </p:nvSpPr>
        <p:spPr>
          <a:xfrm>
            <a:off x="1008152" y="2836725"/>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48" name="Google Shape;48;p5"/>
          <p:cNvSpPr txBox="1">
            <a:spLocks noGrp="1"/>
          </p:cNvSpPr>
          <p:nvPr>
            <p:ph type="title"/>
          </p:nvPr>
        </p:nvSpPr>
        <p:spPr>
          <a:xfrm>
            <a:off x="1008150" y="2532300"/>
            <a:ext cx="25557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49" name="Google Shape;49;p5"/>
          <p:cNvSpPr txBox="1">
            <a:spLocks noGrp="1"/>
          </p:cNvSpPr>
          <p:nvPr>
            <p:ph type="subTitle" idx="2"/>
          </p:nvPr>
        </p:nvSpPr>
        <p:spPr>
          <a:xfrm>
            <a:off x="5593952" y="2836725"/>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160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0" name="Google Shape;50;p5"/>
          <p:cNvSpPr txBox="1">
            <a:spLocks noGrp="1"/>
          </p:cNvSpPr>
          <p:nvPr>
            <p:ph type="title" idx="3"/>
          </p:nvPr>
        </p:nvSpPr>
        <p:spPr>
          <a:xfrm>
            <a:off x="5593950" y="2532300"/>
            <a:ext cx="25557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6"/>
          <p:cNvSpPr/>
          <p:nvPr/>
        </p:nvSpPr>
        <p:spPr>
          <a:xfrm flipH="1">
            <a:off x="-402600" y="604925"/>
            <a:ext cx="8674200" cy="572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 name="Google Shape;53;p6"/>
          <p:cNvSpPr/>
          <p:nvPr/>
        </p:nvSpPr>
        <p:spPr>
          <a:xfrm flipH="1">
            <a:off x="-300550" y="452525"/>
            <a:ext cx="8674200" cy="572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 name="Google Shape;54;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pic>
        <p:nvPicPr>
          <p:cNvPr id="81" name="Google Shape;81;p9"/>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82" name="Google Shape;82;p9"/>
          <p:cNvSpPr/>
          <p:nvPr/>
        </p:nvSpPr>
        <p:spPr>
          <a:xfrm rot="-5400000">
            <a:off x="2762250" y="-152400"/>
            <a:ext cx="3924300" cy="57531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 name="Google Shape;83;p9"/>
          <p:cNvSpPr/>
          <p:nvPr/>
        </p:nvSpPr>
        <p:spPr>
          <a:xfrm rot="-5400000">
            <a:off x="2609850" y="-304800"/>
            <a:ext cx="3924300" cy="5753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 name="Google Shape;84;p9"/>
          <p:cNvSpPr txBox="1">
            <a:spLocks noGrp="1"/>
          </p:cNvSpPr>
          <p:nvPr>
            <p:ph type="subTitle" idx="1"/>
          </p:nvPr>
        </p:nvSpPr>
        <p:spPr>
          <a:xfrm>
            <a:off x="2549400" y="3293863"/>
            <a:ext cx="4045200" cy="9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5" name="Google Shape;85;p9"/>
          <p:cNvSpPr/>
          <p:nvPr/>
        </p:nvSpPr>
        <p:spPr>
          <a:xfrm>
            <a:off x="6137250" y="1133675"/>
            <a:ext cx="908100" cy="996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 name="Google Shape;86;p9"/>
          <p:cNvSpPr/>
          <p:nvPr/>
        </p:nvSpPr>
        <p:spPr>
          <a:xfrm>
            <a:off x="5984850" y="981275"/>
            <a:ext cx="908100" cy="996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 name="Google Shape;87;p9"/>
          <p:cNvSpPr/>
          <p:nvPr/>
        </p:nvSpPr>
        <p:spPr>
          <a:xfrm>
            <a:off x="6172463" y="1212063"/>
            <a:ext cx="532800" cy="5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rot="5400000">
            <a:off x="6365125" y="1413975"/>
            <a:ext cx="186000" cy="124200"/>
          </a:xfrm>
          <a:prstGeom prst="triangle">
            <a:avLst>
              <a:gd name="adj" fmla="val 50241"/>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txBox="1">
            <a:spLocks noGrp="1"/>
          </p:cNvSpPr>
          <p:nvPr>
            <p:ph type="title"/>
          </p:nvPr>
        </p:nvSpPr>
        <p:spPr>
          <a:xfrm>
            <a:off x="1809750" y="1954375"/>
            <a:ext cx="5524500" cy="159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7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pic>
        <p:nvPicPr>
          <p:cNvPr id="91" name="Google Shape;91;p10"/>
          <p:cNvPicPr preferRelativeResize="0"/>
          <p:nvPr/>
        </p:nvPicPr>
        <p:blipFill>
          <a:blip r:embed="rId2">
            <a:alphaModFix/>
          </a:blip>
          <a:stretch>
            <a:fillRect/>
          </a:stretch>
        </p:blipFill>
        <p:spPr>
          <a:xfrm>
            <a:off x="0" y="0"/>
            <a:ext cx="9144000" cy="5143495"/>
          </a:xfrm>
          <a:prstGeom prst="rect">
            <a:avLst/>
          </a:prstGeom>
          <a:noFill/>
          <a:ln>
            <a:noFill/>
          </a:ln>
        </p:spPr>
      </p:pic>
      <p:sp>
        <p:nvSpPr>
          <p:cNvPr id="92" name="Google Shape;92;p10"/>
          <p:cNvSpPr/>
          <p:nvPr/>
        </p:nvSpPr>
        <p:spPr>
          <a:xfrm>
            <a:off x="722375" y="546100"/>
            <a:ext cx="5259300" cy="1309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 name="Google Shape;93;p10"/>
          <p:cNvSpPr/>
          <p:nvPr/>
        </p:nvSpPr>
        <p:spPr>
          <a:xfrm>
            <a:off x="569975" y="393700"/>
            <a:ext cx="5259300" cy="13095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 name="Google Shape;94;p10"/>
          <p:cNvSpPr txBox="1">
            <a:spLocks noGrp="1"/>
          </p:cNvSpPr>
          <p:nvPr>
            <p:ph type="title"/>
          </p:nvPr>
        </p:nvSpPr>
        <p:spPr>
          <a:xfrm>
            <a:off x="703925" y="582850"/>
            <a:ext cx="4991400" cy="931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47396"/>
          <a:stretch/>
        </p:blipFill>
        <p:spPr>
          <a:xfrm rot="10800000" flipH="1">
            <a:off x="0" y="2571750"/>
            <a:ext cx="9144001" cy="2705101"/>
          </a:xfrm>
          <a:prstGeom prst="rect">
            <a:avLst/>
          </a:prstGeom>
          <a:noFill/>
          <a:ln>
            <a:noFill/>
          </a:ln>
        </p:spPr>
      </p:pic>
      <p:sp>
        <p:nvSpPr>
          <p:cNvPr id="104" name="Google Shape;104;p13"/>
          <p:cNvSpPr/>
          <p:nvPr/>
        </p:nvSpPr>
        <p:spPr>
          <a:xfrm>
            <a:off x="4806922" y="1190150"/>
            <a:ext cx="2912100" cy="17910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 name="Google Shape;105;p13"/>
          <p:cNvSpPr/>
          <p:nvPr/>
        </p:nvSpPr>
        <p:spPr>
          <a:xfrm>
            <a:off x="4806922" y="3118250"/>
            <a:ext cx="2912100" cy="17910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 name="Google Shape;106;p13"/>
          <p:cNvSpPr/>
          <p:nvPr/>
        </p:nvSpPr>
        <p:spPr>
          <a:xfrm>
            <a:off x="1424600" y="1190150"/>
            <a:ext cx="2912100" cy="17910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 name="Google Shape;107;p13"/>
          <p:cNvSpPr/>
          <p:nvPr/>
        </p:nvSpPr>
        <p:spPr>
          <a:xfrm>
            <a:off x="1424600" y="3118275"/>
            <a:ext cx="2912100" cy="17910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 name="Google Shape;108;p13"/>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109" name="Google Shape;109;p13"/>
          <p:cNvSpPr txBox="1">
            <a:spLocks noGrp="1"/>
          </p:cNvSpPr>
          <p:nvPr>
            <p:ph type="subTitle" idx="1"/>
          </p:nvPr>
        </p:nvSpPr>
        <p:spPr>
          <a:xfrm>
            <a:off x="1722538" y="2313342"/>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0" name="Google Shape;110;p13"/>
          <p:cNvSpPr txBox="1">
            <a:spLocks noGrp="1"/>
          </p:cNvSpPr>
          <p:nvPr>
            <p:ph type="title" idx="2"/>
          </p:nvPr>
        </p:nvSpPr>
        <p:spPr>
          <a:xfrm>
            <a:off x="1424776" y="2001975"/>
            <a:ext cx="29121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111" name="Google Shape;111;p13"/>
          <p:cNvSpPr txBox="1">
            <a:spLocks noGrp="1"/>
          </p:cNvSpPr>
          <p:nvPr>
            <p:ph type="title" idx="3" hasCustomPrompt="1"/>
          </p:nvPr>
        </p:nvSpPr>
        <p:spPr>
          <a:xfrm>
            <a:off x="1722575" y="1422686"/>
            <a:ext cx="2316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12" name="Google Shape;112;p13"/>
          <p:cNvSpPr txBox="1">
            <a:spLocks noGrp="1"/>
          </p:cNvSpPr>
          <p:nvPr>
            <p:ph type="subTitle" idx="4"/>
          </p:nvPr>
        </p:nvSpPr>
        <p:spPr>
          <a:xfrm>
            <a:off x="5104871" y="2313342"/>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3" name="Google Shape;113;p13"/>
          <p:cNvSpPr txBox="1">
            <a:spLocks noGrp="1"/>
          </p:cNvSpPr>
          <p:nvPr>
            <p:ph type="title" idx="5"/>
          </p:nvPr>
        </p:nvSpPr>
        <p:spPr>
          <a:xfrm>
            <a:off x="4807116" y="2001975"/>
            <a:ext cx="29121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114" name="Google Shape;114;p13"/>
          <p:cNvSpPr txBox="1">
            <a:spLocks noGrp="1"/>
          </p:cNvSpPr>
          <p:nvPr>
            <p:ph type="title" idx="6" hasCustomPrompt="1"/>
          </p:nvPr>
        </p:nvSpPr>
        <p:spPr>
          <a:xfrm>
            <a:off x="5104858" y="1422623"/>
            <a:ext cx="2316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15" name="Google Shape;115;p13"/>
          <p:cNvSpPr txBox="1">
            <a:spLocks noGrp="1"/>
          </p:cNvSpPr>
          <p:nvPr>
            <p:ph type="subTitle" idx="7"/>
          </p:nvPr>
        </p:nvSpPr>
        <p:spPr>
          <a:xfrm>
            <a:off x="1722538" y="4133308"/>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6" name="Google Shape;116;p13"/>
          <p:cNvSpPr txBox="1">
            <a:spLocks noGrp="1"/>
          </p:cNvSpPr>
          <p:nvPr>
            <p:ph type="title" idx="8"/>
          </p:nvPr>
        </p:nvSpPr>
        <p:spPr>
          <a:xfrm>
            <a:off x="1424790" y="3868100"/>
            <a:ext cx="29121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117" name="Google Shape;117;p13"/>
          <p:cNvSpPr txBox="1">
            <a:spLocks noGrp="1"/>
          </p:cNvSpPr>
          <p:nvPr>
            <p:ph type="title" idx="9" hasCustomPrompt="1"/>
          </p:nvPr>
        </p:nvSpPr>
        <p:spPr>
          <a:xfrm>
            <a:off x="1722550" y="3288764"/>
            <a:ext cx="2316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18" name="Google Shape;118;p13"/>
          <p:cNvSpPr txBox="1">
            <a:spLocks noGrp="1"/>
          </p:cNvSpPr>
          <p:nvPr>
            <p:ph type="subTitle" idx="13"/>
          </p:nvPr>
        </p:nvSpPr>
        <p:spPr>
          <a:xfrm>
            <a:off x="5104846" y="4133308"/>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9" name="Google Shape;119;p13"/>
          <p:cNvSpPr txBox="1">
            <a:spLocks noGrp="1"/>
          </p:cNvSpPr>
          <p:nvPr>
            <p:ph type="title" idx="14"/>
          </p:nvPr>
        </p:nvSpPr>
        <p:spPr>
          <a:xfrm>
            <a:off x="4807087" y="3868100"/>
            <a:ext cx="29121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120" name="Google Shape;120;p13"/>
          <p:cNvSpPr txBox="1">
            <a:spLocks noGrp="1"/>
          </p:cNvSpPr>
          <p:nvPr>
            <p:ph type="title" idx="15" hasCustomPrompt="1"/>
          </p:nvPr>
        </p:nvSpPr>
        <p:spPr>
          <a:xfrm>
            <a:off x="5104858" y="3288764"/>
            <a:ext cx="2316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2400"/>
              <a:buFont typeface="Rubik Mono One"/>
              <a:buNone/>
              <a:defRPr sz="2400">
                <a:solidFill>
                  <a:schemeClr val="dk2"/>
                </a:solidFill>
                <a:latin typeface="Rubik Mono One"/>
                <a:ea typeface="Rubik Mono One"/>
                <a:cs typeface="Rubik Mono One"/>
                <a:sym typeface="Rubik Mono One"/>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8" r:id="rId8"/>
    <p:sldLayoutId id="2147483659" r:id="rId9"/>
    <p:sldLayoutId id="2147483661" r:id="rId10"/>
    <p:sldLayoutId id="2147483663" r:id="rId11"/>
    <p:sldLayoutId id="2147483664" r:id="rId12"/>
    <p:sldLayoutId id="2147483665" r:id="rId13"/>
    <p:sldLayoutId id="2147483666" r:id="rId14"/>
    <p:sldLayoutId id="2147483668" r:id="rId15"/>
    <p:sldLayoutId id="2147483670" r:id="rId16"/>
    <p:sldLayoutId id="2147483671" r:id="rId17"/>
    <p:sldLayoutId id="2147483672" r:id="rId18"/>
    <p:sldLayoutId id="214748367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7"/>
        <p:cNvGrpSpPr/>
        <p:nvPr/>
      </p:nvGrpSpPr>
      <p:grpSpPr>
        <a:xfrm>
          <a:off x="0" y="0"/>
          <a:ext cx="0" cy="0"/>
          <a:chOff x="0" y="0"/>
          <a:chExt cx="0" cy="0"/>
        </a:xfrm>
      </p:grpSpPr>
      <p:sp>
        <p:nvSpPr>
          <p:cNvPr id="258" name="Google Shape;258;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59" name="Google Shape;259;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image" Target="../media/image13.png"/><Relationship Id="rId3" Type="http://schemas.microsoft.com/office/2007/relationships/media" Target="../media/media2.wav"/><Relationship Id="rId21" Type="http://schemas.openxmlformats.org/officeDocument/2006/relationships/image" Target="../media/image16.png"/><Relationship Id="rId7" Type="http://schemas.microsoft.com/office/2007/relationships/media" Target="../media/media4.wav"/><Relationship Id="rId12" Type="http://schemas.openxmlformats.org/officeDocument/2006/relationships/audio" Target="../media/media6.wav"/><Relationship Id="rId17" Type="http://schemas.openxmlformats.org/officeDocument/2006/relationships/image" Target="../media/image12.png"/><Relationship Id="rId2" Type="http://schemas.openxmlformats.org/officeDocument/2006/relationships/audio" Target="../media/media1.wav"/><Relationship Id="rId16" Type="http://schemas.openxmlformats.org/officeDocument/2006/relationships/notesSlide" Target="../notesSlides/notesSlide10.xml"/><Relationship Id="rId20" Type="http://schemas.openxmlformats.org/officeDocument/2006/relationships/image" Target="../media/image15.png"/><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24" Type="http://schemas.openxmlformats.org/officeDocument/2006/relationships/image" Target="../media/image19.png"/><Relationship Id="rId5" Type="http://schemas.microsoft.com/office/2007/relationships/media" Target="../media/media3.wav"/><Relationship Id="rId15" Type="http://schemas.openxmlformats.org/officeDocument/2006/relationships/slideLayout" Target="../slideLayouts/slideLayout10.xml"/><Relationship Id="rId23" Type="http://schemas.openxmlformats.org/officeDocument/2006/relationships/image" Target="../media/image18.png"/><Relationship Id="rId10" Type="http://schemas.openxmlformats.org/officeDocument/2006/relationships/audio" Target="../media/media5.wav"/><Relationship Id="rId19" Type="http://schemas.openxmlformats.org/officeDocument/2006/relationships/image" Target="../media/image14.png"/><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audio" Target="../media/media7.wav"/><Relationship Id="rId22"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4.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33.png"/><Relationship Id="rId5" Type="http://schemas.openxmlformats.org/officeDocument/2006/relationships/image" Target="../media/image1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2.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slide" Target="slide12.xml"/></Relationships>
</file>

<file path=ppt/slides/_rels/slide28.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11.wav"/><Relationship Id="rId7" Type="http://schemas.openxmlformats.org/officeDocument/2006/relationships/image" Target="../media/image38.png"/><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notesSlide" Target="../notesSlides/notesSlide28.xml"/><Relationship Id="rId5" Type="http://schemas.openxmlformats.org/officeDocument/2006/relationships/slideLayout" Target="../slideLayouts/slideLayout15.xml"/><Relationship Id="rId4" Type="http://schemas.openxmlformats.org/officeDocument/2006/relationships/audio" Target="../media/media11.wav"/><Relationship Id="rId9" Type="http://schemas.openxmlformats.org/officeDocument/2006/relationships/image" Target="../media/image39.png"/></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microsoft.com/office/2007/relationships/media" Target="../media/media13.wav"/><Relationship Id="rId7" Type="http://schemas.openxmlformats.org/officeDocument/2006/relationships/image" Target="../media/image40.png"/><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notesSlide" Target="../notesSlides/notesSlide29.xml"/><Relationship Id="rId11" Type="http://schemas.openxmlformats.org/officeDocument/2006/relationships/image" Target="../media/image43.png"/><Relationship Id="rId5" Type="http://schemas.openxmlformats.org/officeDocument/2006/relationships/slideLayout" Target="../slideLayouts/slideLayout15.xml"/><Relationship Id="rId10" Type="http://schemas.openxmlformats.org/officeDocument/2006/relationships/image" Target="../media/image42.png"/><Relationship Id="rId4" Type="http://schemas.openxmlformats.org/officeDocument/2006/relationships/audio" Target="../media/media13.wav"/><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zenodo.org/record/1188976#.YmlBpS8RoTs"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hyperlink" Target="http://personal.ee.surrey.ac.uk/Personal/P.Jackson/SAVEE/Database.html" TargetMode="External"/><Relationship Id="rId4" Type="http://schemas.openxmlformats.org/officeDocument/2006/relationships/hyperlink" Target="https://tspace.library.utoronto.ca/handle/1807/2448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0"/>
          <p:cNvSpPr txBox="1">
            <a:spLocks noGrp="1"/>
          </p:cNvSpPr>
          <p:nvPr>
            <p:ph type="ctrTitle"/>
          </p:nvPr>
        </p:nvSpPr>
        <p:spPr>
          <a:xfrm>
            <a:off x="1161348" y="1805553"/>
            <a:ext cx="5753100" cy="1812290"/>
          </a:xfrm>
          <a:prstGeom prst="rect">
            <a:avLst/>
          </a:prstGeom>
        </p:spPr>
        <p:txBody>
          <a:bodyPr spcFirstLastPara="1" wrap="square" lIns="91425" tIns="91425" rIns="91425" bIns="91425" anchor="b" anchorCtr="0">
            <a:noAutofit/>
          </a:bodyPr>
          <a:lstStyle/>
          <a:p>
            <a:pPr lvl="0"/>
            <a:r>
              <a:rPr lang="en-SG" sz="4000" dirty="0"/>
              <a:t>Speech Emotion Recognition</a:t>
            </a:r>
            <a:endParaRPr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6" name="OAF_merge_disgust.wav" descr="OAF_merge_disgust.wav">
            <a:hlinkClick r:id="" action="ppaction://media"/>
            <a:extLst>
              <a:ext uri="{FF2B5EF4-FFF2-40B4-BE49-F238E27FC236}">
                <a16:creationId xmlns:a16="http://schemas.microsoft.com/office/drawing/2014/main" id="{D561FCE5-294A-FB49-AD8E-160F3F334F10}"/>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4607164" y="3105709"/>
            <a:ext cx="812800" cy="812800"/>
          </a:xfrm>
          <a:prstGeom prst="rect">
            <a:avLst/>
          </a:prstGeom>
        </p:spPr>
      </p:pic>
      <p:pic>
        <p:nvPicPr>
          <p:cNvPr id="35" name="OAF_judge_ps.wav" descr="OAF_judge_ps.wav">
            <a:hlinkClick r:id="" action="ppaction://media"/>
            <a:extLst>
              <a:ext uri="{FF2B5EF4-FFF2-40B4-BE49-F238E27FC236}">
                <a16:creationId xmlns:a16="http://schemas.microsoft.com/office/drawing/2014/main" id="{9C7B091E-8DA4-BA4D-82CC-89D4A195AA43}"/>
              </a:ext>
            </a:extLst>
          </p:cNvPr>
          <p:cNvPicPr>
            <a:picLocks noChangeAspect="1"/>
          </p:cNvPicPr>
          <p:nvPr>
            <a:audioFile r:link="rId4"/>
            <p:extLst>
              <p:ext uri="{DAA4B4D4-6D71-4841-9C94-3DE7FCFB9230}">
                <p14:media xmlns:p14="http://schemas.microsoft.com/office/powerpoint/2010/main" r:embed="rId3"/>
              </p:ext>
            </p:extLst>
          </p:nvPr>
        </p:nvPicPr>
        <p:blipFill>
          <a:blip r:embed="rId17"/>
          <a:stretch>
            <a:fillRect/>
          </a:stretch>
        </p:blipFill>
        <p:spPr>
          <a:xfrm>
            <a:off x="4529134" y="1579076"/>
            <a:ext cx="812800" cy="812800"/>
          </a:xfrm>
          <a:prstGeom prst="rect">
            <a:avLst/>
          </a:prstGeom>
        </p:spPr>
      </p:pic>
      <p:pic>
        <p:nvPicPr>
          <p:cNvPr id="10" name="03-01-04-01-01-02-17.wav" descr="03-01-04-01-01-02-17.wav">
            <a:hlinkClick r:id="" action="ppaction://media"/>
            <a:extLst>
              <a:ext uri="{FF2B5EF4-FFF2-40B4-BE49-F238E27FC236}">
                <a16:creationId xmlns:a16="http://schemas.microsoft.com/office/drawing/2014/main" id="{B7B16498-DDA9-FE4B-A739-46CB8C89D255}"/>
              </a:ext>
            </a:extLst>
          </p:cNvPr>
          <p:cNvPicPr>
            <a:picLocks noChangeAspect="1"/>
          </p:cNvPicPr>
          <p:nvPr>
            <a:audioFile r:link="rId6"/>
            <p:extLst>
              <p:ext uri="{DAA4B4D4-6D71-4841-9C94-3DE7FCFB9230}">
                <p14:media xmlns:p14="http://schemas.microsoft.com/office/powerpoint/2010/main" r:embed="rId5"/>
              </p:ext>
            </p:extLst>
          </p:nvPr>
        </p:nvPicPr>
        <p:blipFill>
          <a:blip r:embed="rId17"/>
          <a:stretch>
            <a:fillRect/>
          </a:stretch>
        </p:blipFill>
        <p:spPr>
          <a:xfrm>
            <a:off x="587830" y="1301499"/>
            <a:ext cx="812800" cy="812800"/>
          </a:xfrm>
          <a:prstGeom prst="rect">
            <a:avLst/>
          </a:prstGeom>
        </p:spPr>
      </p:pic>
      <p:sp>
        <p:nvSpPr>
          <p:cNvPr id="6" name="Google Shape;681;p51">
            <a:extLst>
              <a:ext uri="{FF2B5EF4-FFF2-40B4-BE49-F238E27FC236}">
                <a16:creationId xmlns:a16="http://schemas.microsoft.com/office/drawing/2014/main" id="{5F204348-2334-C745-9DF3-FADC656BA0F0}"/>
              </a:ext>
            </a:extLst>
          </p:cNvPr>
          <p:cNvSpPr txBox="1"/>
          <p:nvPr/>
        </p:nvSpPr>
        <p:spPr>
          <a:xfrm>
            <a:off x="587830" y="711416"/>
            <a:ext cx="1753034" cy="3310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u="sng" dirty="0">
                <a:solidFill>
                  <a:srgbClr val="0070C0"/>
                </a:solidFill>
                <a:latin typeface="Rubik Mono One"/>
                <a:ea typeface="Rubik Mono One"/>
                <a:cs typeface="Rubik Mono One"/>
                <a:sym typeface="Rubik Mono One"/>
              </a:rPr>
              <a:t>RAVDESS</a:t>
            </a:r>
            <a:endParaRPr sz="2000" u="sng" dirty="0">
              <a:solidFill>
                <a:srgbClr val="0070C0"/>
              </a:solidFill>
              <a:latin typeface="Rubik Mono One"/>
              <a:ea typeface="Rubik Mono One"/>
              <a:cs typeface="Rubik Mono One"/>
              <a:sym typeface="Rubik Mono One"/>
            </a:endParaRPr>
          </a:p>
        </p:txBody>
      </p:sp>
      <p:sp>
        <p:nvSpPr>
          <p:cNvPr id="7" name="Google Shape;681;p51">
            <a:extLst>
              <a:ext uri="{FF2B5EF4-FFF2-40B4-BE49-F238E27FC236}">
                <a16:creationId xmlns:a16="http://schemas.microsoft.com/office/drawing/2014/main" id="{0C365FD3-8624-1D4F-AD6F-8115C4EC3429}"/>
              </a:ext>
            </a:extLst>
          </p:cNvPr>
          <p:cNvSpPr txBox="1"/>
          <p:nvPr/>
        </p:nvSpPr>
        <p:spPr>
          <a:xfrm>
            <a:off x="2543796" y="720836"/>
            <a:ext cx="1753034" cy="3310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u="sng" dirty="0">
                <a:solidFill>
                  <a:srgbClr val="0070C0"/>
                </a:solidFill>
                <a:latin typeface="Rubik Mono One"/>
                <a:ea typeface="Rubik Mono One"/>
                <a:cs typeface="Rubik Mono One"/>
                <a:sym typeface="Rubik Mono One"/>
              </a:rPr>
              <a:t>SAVEE</a:t>
            </a:r>
            <a:endParaRPr sz="2000" u="sng" dirty="0">
              <a:solidFill>
                <a:srgbClr val="0070C0"/>
              </a:solidFill>
              <a:latin typeface="Rubik Mono One"/>
              <a:ea typeface="Rubik Mono One"/>
              <a:cs typeface="Rubik Mono One"/>
              <a:sym typeface="Rubik Mono One"/>
            </a:endParaRPr>
          </a:p>
        </p:txBody>
      </p:sp>
      <p:sp>
        <p:nvSpPr>
          <p:cNvPr id="8" name="Google Shape;681;p51">
            <a:extLst>
              <a:ext uri="{FF2B5EF4-FFF2-40B4-BE49-F238E27FC236}">
                <a16:creationId xmlns:a16="http://schemas.microsoft.com/office/drawing/2014/main" id="{2C4135A8-DBA1-BE43-AB36-F015BC3D449B}"/>
              </a:ext>
            </a:extLst>
          </p:cNvPr>
          <p:cNvSpPr txBox="1"/>
          <p:nvPr/>
        </p:nvSpPr>
        <p:spPr>
          <a:xfrm>
            <a:off x="4817266" y="720836"/>
            <a:ext cx="1862135" cy="3310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u="sng" dirty="0">
                <a:solidFill>
                  <a:srgbClr val="0070C0"/>
                </a:solidFill>
                <a:latin typeface="Rubik Mono One"/>
                <a:ea typeface="Rubik Mono One"/>
                <a:cs typeface="Rubik Mono One"/>
                <a:sym typeface="Rubik Mono One"/>
              </a:rPr>
              <a:t>TESS</a:t>
            </a:r>
            <a:endParaRPr sz="2000" u="sng" dirty="0">
              <a:solidFill>
                <a:srgbClr val="0070C0"/>
              </a:solidFill>
              <a:latin typeface="Rubik Mono One"/>
              <a:ea typeface="Rubik Mono One"/>
              <a:cs typeface="Rubik Mono One"/>
              <a:sym typeface="Rubik Mono One"/>
            </a:endParaRPr>
          </a:p>
        </p:txBody>
      </p:sp>
      <p:pic>
        <p:nvPicPr>
          <p:cNvPr id="4" name="Picture 3" descr="A yellow smiley face&#10;&#10;Description automatically generated with medium confidence">
            <a:extLst>
              <a:ext uri="{FF2B5EF4-FFF2-40B4-BE49-F238E27FC236}">
                <a16:creationId xmlns:a16="http://schemas.microsoft.com/office/drawing/2014/main" id="{CCF731F4-B586-C548-A89C-50553D958FA3}"/>
              </a:ext>
            </a:extLst>
          </p:cNvPr>
          <p:cNvPicPr>
            <a:picLocks noChangeAspect="1"/>
          </p:cNvPicPr>
          <p:nvPr/>
        </p:nvPicPr>
        <p:blipFill>
          <a:blip r:embed="rId18"/>
          <a:stretch>
            <a:fillRect/>
          </a:stretch>
        </p:blipFill>
        <p:spPr>
          <a:xfrm>
            <a:off x="994230" y="1370878"/>
            <a:ext cx="696622" cy="696622"/>
          </a:xfrm>
          <a:prstGeom prst="rect">
            <a:avLst/>
          </a:prstGeom>
        </p:spPr>
      </p:pic>
      <p:pic>
        <p:nvPicPr>
          <p:cNvPr id="11" name="03-01-05-01-01-01-16.wav" descr="03-01-05-01-01-01-16.wav">
            <a:hlinkClick r:id="" action="ppaction://media"/>
            <a:extLst>
              <a:ext uri="{FF2B5EF4-FFF2-40B4-BE49-F238E27FC236}">
                <a16:creationId xmlns:a16="http://schemas.microsoft.com/office/drawing/2014/main" id="{7D0E180E-4E74-5746-916E-BEB2121EAB31}"/>
              </a:ext>
            </a:extLst>
          </p:cNvPr>
          <p:cNvPicPr>
            <a:picLocks noChangeAspect="1"/>
          </p:cNvPicPr>
          <p:nvPr>
            <a:audioFile r:link="rId8"/>
            <p:extLst>
              <p:ext uri="{DAA4B4D4-6D71-4841-9C94-3DE7FCFB9230}">
                <p14:media xmlns:p14="http://schemas.microsoft.com/office/powerpoint/2010/main" r:embed="rId7"/>
              </p:ext>
            </p:extLst>
          </p:nvPr>
        </p:nvPicPr>
        <p:blipFill>
          <a:blip r:embed="rId17"/>
          <a:stretch>
            <a:fillRect/>
          </a:stretch>
        </p:blipFill>
        <p:spPr>
          <a:xfrm>
            <a:off x="587830" y="2450321"/>
            <a:ext cx="812800" cy="812800"/>
          </a:xfrm>
          <a:prstGeom prst="rect">
            <a:avLst/>
          </a:prstGeom>
        </p:spPr>
      </p:pic>
      <p:pic>
        <p:nvPicPr>
          <p:cNvPr id="12" name="03-01-06-01-01-01-04.wav" descr="03-01-06-01-01-01-04.wav">
            <a:hlinkClick r:id="" action="ppaction://media"/>
            <a:extLst>
              <a:ext uri="{FF2B5EF4-FFF2-40B4-BE49-F238E27FC236}">
                <a16:creationId xmlns:a16="http://schemas.microsoft.com/office/drawing/2014/main" id="{322AF032-73AB-284C-8B33-AE0469C41B9B}"/>
              </a:ext>
            </a:extLst>
          </p:cNvPr>
          <p:cNvPicPr>
            <a:picLocks noChangeAspect="1"/>
          </p:cNvPicPr>
          <p:nvPr>
            <a:audioFile r:link="rId10"/>
            <p:extLst>
              <p:ext uri="{DAA4B4D4-6D71-4841-9C94-3DE7FCFB9230}">
                <p14:media xmlns:p14="http://schemas.microsoft.com/office/powerpoint/2010/main" r:embed="rId9"/>
              </p:ext>
            </p:extLst>
          </p:nvPr>
        </p:nvPicPr>
        <p:blipFill>
          <a:blip r:embed="rId17"/>
          <a:stretch>
            <a:fillRect/>
          </a:stretch>
        </p:blipFill>
        <p:spPr>
          <a:xfrm>
            <a:off x="684334" y="3619284"/>
            <a:ext cx="812800" cy="812800"/>
          </a:xfrm>
          <a:prstGeom prst="rect">
            <a:avLst/>
          </a:prstGeom>
        </p:spPr>
      </p:pic>
      <p:pic>
        <p:nvPicPr>
          <p:cNvPr id="14" name="Picture 13" descr="Icon&#10;&#10;Description automatically generated">
            <a:extLst>
              <a:ext uri="{FF2B5EF4-FFF2-40B4-BE49-F238E27FC236}">
                <a16:creationId xmlns:a16="http://schemas.microsoft.com/office/drawing/2014/main" id="{33AE9DA7-B4CA-AE44-861E-95241CA841BF}"/>
              </a:ext>
            </a:extLst>
          </p:cNvPr>
          <p:cNvPicPr>
            <a:picLocks noChangeAspect="1"/>
          </p:cNvPicPr>
          <p:nvPr/>
        </p:nvPicPr>
        <p:blipFill>
          <a:blip r:embed="rId19"/>
          <a:stretch>
            <a:fillRect/>
          </a:stretch>
        </p:blipFill>
        <p:spPr>
          <a:xfrm>
            <a:off x="1109746" y="3651637"/>
            <a:ext cx="748094" cy="748094"/>
          </a:xfrm>
          <a:prstGeom prst="rect">
            <a:avLst/>
          </a:prstGeom>
        </p:spPr>
      </p:pic>
      <p:pic>
        <p:nvPicPr>
          <p:cNvPr id="16" name="Picture 15" descr="Icon&#10;&#10;Description automatically generated">
            <a:extLst>
              <a:ext uri="{FF2B5EF4-FFF2-40B4-BE49-F238E27FC236}">
                <a16:creationId xmlns:a16="http://schemas.microsoft.com/office/drawing/2014/main" id="{8B82D93A-7287-F94F-AB94-C10CAF666E5B}"/>
              </a:ext>
            </a:extLst>
          </p:cNvPr>
          <p:cNvPicPr>
            <a:picLocks noChangeAspect="1"/>
          </p:cNvPicPr>
          <p:nvPr/>
        </p:nvPicPr>
        <p:blipFill>
          <a:blip r:embed="rId20"/>
          <a:stretch>
            <a:fillRect/>
          </a:stretch>
        </p:blipFill>
        <p:spPr>
          <a:xfrm>
            <a:off x="994230" y="2436992"/>
            <a:ext cx="812800" cy="812800"/>
          </a:xfrm>
          <a:prstGeom prst="rect">
            <a:avLst/>
          </a:prstGeom>
        </p:spPr>
      </p:pic>
      <p:pic>
        <p:nvPicPr>
          <p:cNvPr id="17" name="n09.wav" descr="n09.wav">
            <a:hlinkClick r:id="" action="ppaction://media"/>
            <a:extLst>
              <a:ext uri="{FF2B5EF4-FFF2-40B4-BE49-F238E27FC236}">
                <a16:creationId xmlns:a16="http://schemas.microsoft.com/office/drawing/2014/main" id="{3201AA19-9AB5-1249-8884-ECFFF945DE71}"/>
              </a:ext>
            </a:extLst>
          </p:cNvPr>
          <p:cNvPicPr>
            <a:picLocks noChangeAspect="1"/>
          </p:cNvPicPr>
          <p:nvPr>
            <a:audioFile r:link="rId12"/>
            <p:extLst>
              <p:ext uri="{DAA4B4D4-6D71-4841-9C94-3DE7FCFB9230}">
                <p14:media xmlns:p14="http://schemas.microsoft.com/office/powerpoint/2010/main" r:embed="rId11"/>
              </p:ext>
            </p:extLst>
          </p:nvPr>
        </p:nvPicPr>
        <p:blipFill>
          <a:blip r:embed="rId17"/>
          <a:stretch>
            <a:fillRect/>
          </a:stretch>
        </p:blipFill>
        <p:spPr>
          <a:xfrm>
            <a:off x="2607514" y="1567750"/>
            <a:ext cx="812800" cy="812800"/>
          </a:xfrm>
          <a:prstGeom prst="rect">
            <a:avLst/>
          </a:prstGeom>
        </p:spPr>
      </p:pic>
      <p:pic>
        <p:nvPicPr>
          <p:cNvPr id="18" name="h04.wav" descr="h04.wav">
            <a:hlinkClick r:id="" action="ppaction://media"/>
            <a:extLst>
              <a:ext uri="{FF2B5EF4-FFF2-40B4-BE49-F238E27FC236}">
                <a16:creationId xmlns:a16="http://schemas.microsoft.com/office/drawing/2014/main" id="{81D9198A-1313-4244-BEFA-6E509AC69D6D}"/>
              </a:ext>
            </a:extLst>
          </p:cNvPr>
          <p:cNvPicPr>
            <a:picLocks noChangeAspect="1"/>
          </p:cNvPicPr>
          <p:nvPr>
            <a:audioFile r:link="rId14"/>
            <p:extLst>
              <p:ext uri="{DAA4B4D4-6D71-4841-9C94-3DE7FCFB9230}">
                <p14:media xmlns:p14="http://schemas.microsoft.com/office/powerpoint/2010/main" r:embed="rId13"/>
              </p:ext>
            </p:extLst>
          </p:nvPr>
        </p:nvPicPr>
        <p:blipFill>
          <a:blip r:embed="rId17"/>
          <a:stretch>
            <a:fillRect/>
          </a:stretch>
        </p:blipFill>
        <p:spPr>
          <a:xfrm>
            <a:off x="2643696" y="3105088"/>
            <a:ext cx="812800" cy="812800"/>
          </a:xfrm>
          <a:prstGeom prst="rect">
            <a:avLst/>
          </a:prstGeom>
        </p:spPr>
      </p:pic>
      <p:pic>
        <p:nvPicPr>
          <p:cNvPr id="20" name="Picture 19" descr="Logo&#10;&#10;Description automatically generated">
            <a:extLst>
              <a:ext uri="{FF2B5EF4-FFF2-40B4-BE49-F238E27FC236}">
                <a16:creationId xmlns:a16="http://schemas.microsoft.com/office/drawing/2014/main" id="{7FF772C7-D807-264D-B622-F4BEF855CE2C}"/>
              </a:ext>
            </a:extLst>
          </p:cNvPr>
          <p:cNvPicPr>
            <a:picLocks noChangeAspect="1"/>
          </p:cNvPicPr>
          <p:nvPr/>
        </p:nvPicPr>
        <p:blipFill>
          <a:blip r:embed="rId21"/>
          <a:stretch>
            <a:fillRect/>
          </a:stretch>
        </p:blipFill>
        <p:spPr>
          <a:xfrm>
            <a:off x="3050096" y="3109173"/>
            <a:ext cx="812800" cy="812800"/>
          </a:xfrm>
          <a:prstGeom prst="rect">
            <a:avLst/>
          </a:prstGeom>
        </p:spPr>
      </p:pic>
      <p:pic>
        <p:nvPicPr>
          <p:cNvPr id="22" name="Picture 21" descr="Icon&#10;&#10;Description automatically generated">
            <a:extLst>
              <a:ext uri="{FF2B5EF4-FFF2-40B4-BE49-F238E27FC236}">
                <a16:creationId xmlns:a16="http://schemas.microsoft.com/office/drawing/2014/main" id="{518D82B5-7881-C74A-9DC1-DB7FED1763E0}"/>
              </a:ext>
            </a:extLst>
          </p:cNvPr>
          <p:cNvPicPr>
            <a:picLocks noChangeAspect="1"/>
          </p:cNvPicPr>
          <p:nvPr/>
        </p:nvPicPr>
        <p:blipFill>
          <a:blip r:embed="rId22"/>
          <a:stretch>
            <a:fillRect/>
          </a:stretch>
        </p:blipFill>
        <p:spPr>
          <a:xfrm>
            <a:off x="3013913" y="1556978"/>
            <a:ext cx="812801" cy="812801"/>
          </a:xfrm>
          <a:prstGeom prst="rect">
            <a:avLst/>
          </a:prstGeom>
        </p:spPr>
      </p:pic>
      <p:pic>
        <p:nvPicPr>
          <p:cNvPr id="31" name="Picture 30" descr="Icon&#10;&#10;Description automatically generated">
            <a:extLst>
              <a:ext uri="{FF2B5EF4-FFF2-40B4-BE49-F238E27FC236}">
                <a16:creationId xmlns:a16="http://schemas.microsoft.com/office/drawing/2014/main" id="{ED461337-AFD4-1849-8E5F-BBEC2D40789C}"/>
              </a:ext>
            </a:extLst>
          </p:cNvPr>
          <p:cNvPicPr>
            <a:picLocks noChangeAspect="1"/>
          </p:cNvPicPr>
          <p:nvPr/>
        </p:nvPicPr>
        <p:blipFill>
          <a:blip r:embed="rId23"/>
          <a:stretch>
            <a:fillRect/>
          </a:stretch>
        </p:blipFill>
        <p:spPr>
          <a:xfrm>
            <a:off x="4935534" y="1556978"/>
            <a:ext cx="812800" cy="812800"/>
          </a:xfrm>
          <a:prstGeom prst="rect">
            <a:avLst/>
          </a:prstGeom>
        </p:spPr>
      </p:pic>
      <p:pic>
        <p:nvPicPr>
          <p:cNvPr id="33" name="Picture 32" descr="Icon&#10;&#10;Description automatically generated">
            <a:extLst>
              <a:ext uri="{FF2B5EF4-FFF2-40B4-BE49-F238E27FC236}">
                <a16:creationId xmlns:a16="http://schemas.microsoft.com/office/drawing/2014/main" id="{B4D882E4-A2F1-DF45-BDDF-3D125D46A4F3}"/>
              </a:ext>
            </a:extLst>
          </p:cNvPr>
          <p:cNvPicPr>
            <a:picLocks noChangeAspect="1"/>
          </p:cNvPicPr>
          <p:nvPr/>
        </p:nvPicPr>
        <p:blipFill>
          <a:blip r:embed="rId24"/>
          <a:stretch>
            <a:fillRect/>
          </a:stretch>
        </p:blipFill>
        <p:spPr>
          <a:xfrm>
            <a:off x="5013563" y="3105088"/>
            <a:ext cx="812801" cy="812801"/>
          </a:xfrm>
          <a:prstGeom prst="rect">
            <a:avLst/>
          </a:prstGeom>
        </p:spPr>
      </p:pic>
    </p:spTree>
    <p:extLst>
      <p:ext uri="{BB962C8B-B14F-4D97-AF65-F5344CB8AC3E}">
        <p14:creationId xmlns:p14="http://schemas.microsoft.com/office/powerpoint/2010/main" val="201133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3"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970" fill="hold"/>
                                        <p:tgtEl>
                                          <p:spTgt spid="1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303" fill="hold"/>
                                        <p:tgtEl>
                                          <p:spTgt spid="12"/>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788" fill="hold"/>
                                        <p:tgtEl>
                                          <p:spTgt spid="1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505" fill="hold"/>
                                        <p:tgtEl>
                                          <p:spTgt spid="1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304" fill="hold"/>
                                        <p:tgtEl>
                                          <p:spTgt spid="35"/>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452"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31" fill="hold" display="0">
                  <p:stCondLst>
                    <p:cond delay="indefinite"/>
                  </p:stCondLst>
                  <p:endCondLst>
                    <p:cond evt="onStopAudio" delay="0">
                      <p:tgtEl>
                        <p:sldTgt/>
                      </p:tgtEl>
                    </p:cond>
                  </p:endCondLst>
                </p:cTn>
                <p:tgtEl>
                  <p:spTgt spid="10"/>
                </p:tgtEl>
              </p:cMediaNode>
            </p:audio>
            <p:audio>
              <p:cMediaNode vol="80000">
                <p:cTn id="32" fill="hold" display="0">
                  <p:stCondLst>
                    <p:cond delay="indefinite"/>
                  </p:stCondLst>
                  <p:endCondLst>
                    <p:cond evt="onStopAudio" delay="0">
                      <p:tgtEl>
                        <p:sldTgt/>
                      </p:tgtEl>
                    </p:cond>
                  </p:endCondLst>
                </p:cTn>
                <p:tgtEl>
                  <p:spTgt spid="11"/>
                </p:tgtEl>
              </p:cMediaNode>
            </p:audio>
            <p:audio>
              <p:cMediaNode vol="100000">
                <p:cTn id="33" fill="hold" display="0">
                  <p:stCondLst>
                    <p:cond delay="indefinite"/>
                  </p:stCondLst>
                  <p:endCondLst>
                    <p:cond evt="onStopAudio" delay="0">
                      <p:tgtEl>
                        <p:sldTgt/>
                      </p:tgtEl>
                    </p:cond>
                  </p:endCondLst>
                </p:cTn>
                <p:tgtEl>
                  <p:spTgt spid="12"/>
                </p:tgtEl>
              </p:cMediaNode>
            </p:audio>
            <p:audio>
              <p:cMediaNode vol="80000">
                <p:cTn id="34" fill="hold" display="0">
                  <p:stCondLst>
                    <p:cond delay="indefinite"/>
                  </p:stCondLst>
                  <p:endCondLst>
                    <p:cond evt="onStopAudio" delay="0">
                      <p:tgtEl>
                        <p:sldTgt/>
                      </p:tgtEl>
                    </p:cond>
                  </p:endCondLst>
                </p:cTn>
                <p:tgtEl>
                  <p:spTgt spid="17"/>
                </p:tgtEl>
              </p:cMediaNode>
            </p:audio>
            <p:audio>
              <p:cMediaNode vol="80000">
                <p:cTn id="35" fill="hold" display="0">
                  <p:stCondLst>
                    <p:cond delay="indefinite"/>
                  </p:stCondLst>
                  <p:endCondLst>
                    <p:cond evt="onStopAudio" delay="0">
                      <p:tgtEl>
                        <p:sldTgt/>
                      </p:tgtEl>
                    </p:cond>
                  </p:endCondLst>
                </p:cTn>
                <p:tgtEl>
                  <p:spTgt spid="18"/>
                </p:tgtEl>
              </p:cMediaNode>
            </p:audio>
            <p:audio>
              <p:cMediaNode vol="100000">
                <p:cTn id="36" fill="hold" display="0">
                  <p:stCondLst>
                    <p:cond delay="indefinite"/>
                  </p:stCondLst>
                  <p:endCondLst>
                    <p:cond evt="onStopAudio" delay="0">
                      <p:tgtEl>
                        <p:sldTgt/>
                      </p:tgtEl>
                    </p:cond>
                  </p:endCondLst>
                </p:cTn>
                <p:tgtEl>
                  <p:spTgt spid="35"/>
                </p:tgtEl>
              </p:cMediaNode>
            </p:audio>
            <p:audio>
              <p:cMediaNode vol="80000">
                <p:cTn id="37" fill="hold" display="0">
                  <p:stCondLst>
                    <p:cond delay="indefinite"/>
                  </p:stCondLst>
                  <p:endCondLst>
                    <p:cond evt="onStopAudio" delay="0">
                      <p:tgtEl>
                        <p:sldTgt/>
                      </p:tgtEl>
                    </p:cond>
                  </p:endCondLst>
                </p:cTn>
                <p:tgtEl>
                  <p:spTgt spid="3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0" y="598099"/>
            <a:ext cx="5089621" cy="477600"/>
          </a:xfrm>
          <a:prstGeom prst="rect">
            <a:avLst/>
          </a:prstGeom>
        </p:spPr>
        <p:txBody>
          <a:bodyPr spcFirstLastPara="1" wrap="square" lIns="91425" tIns="91425" rIns="91425" bIns="91425" anchor="t" anchorCtr="0">
            <a:noAutofit/>
          </a:bodyPr>
          <a:lstStyle/>
          <a:p>
            <a:pPr lvl="0"/>
            <a:r>
              <a:rPr lang="en" dirty="0"/>
              <a:t>WAVEFORM - RAVDESS</a:t>
            </a:r>
            <a:endParaRPr dirty="0"/>
          </a:p>
        </p:txBody>
      </p:sp>
      <p:pic>
        <p:nvPicPr>
          <p:cNvPr id="3" name="Picture 2" descr="Graphical user interface&#10;&#10;Description automatically generated">
            <a:extLst>
              <a:ext uri="{FF2B5EF4-FFF2-40B4-BE49-F238E27FC236}">
                <a16:creationId xmlns:a16="http://schemas.microsoft.com/office/drawing/2014/main" id="{3B78E2AE-426D-D143-B2C9-8BC12D9416DA}"/>
              </a:ext>
            </a:extLst>
          </p:cNvPr>
          <p:cNvPicPr>
            <a:picLocks noChangeAspect="1"/>
          </p:cNvPicPr>
          <p:nvPr/>
        </p:nvPicPr>
        <p:blipFill>
          <a:blip r:embed="rId3"/>
          <a:stretch>
            <a:fillRect/>
          </a:stretch>
        </p:blipFill>
        <p:spPr>
          <a:xfrm>
            <a:off x="251209" y="1220624"/>
            <a:ext cx="7355393" cy="3922876"/>
          </a:xfrm>
          <a:prstGeom prst="rect">
            <a:avLst/>
          </a:prstGeom>
        </p:spPr>
      </p:pic>
    </p:spTree>
    <p:extLst>
      <p:ext uri="{BB962C8B-B14F-4D97-AF65-F5344CB8AC3E}">
        <p14:creationId xmlns:p14="http://schemas.microsoft.com/office/powerpoint/2010/main" val="2773804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234157" y="587708"/>
            <a:ext cx="5309077" cy="477600"/>
          </a:xfrm>
          <a:prstGeom prst="rect">
            <a:avLst/>
          </a:prstGeom>
        </p:spPr>
        <p:txBody>
          <a:bodyPr spcFirstLastPara="1" wrap="square" lIns="91425" tIns="91425" rIns="91425" bIns="91425" anchor="t" anchorCtr="0">
            <a:noAutofit/>
          </a:bodyPr>
          <a:lstStyle/>
          <a:p>
            <a:pPr lvl="0"/>
            <a:r>
              <a:rPr lang="en" dirty="0"/>
              <a:t>WAVEFORM -  SAVEE</a:t>
            </a:r>
            <a:endParaRPr dirty="0"/>
          </a:p>
        </p:txBody>
      </p:sp>
      <p:pic>
        <p:nvPicPr>
          <p:cNvPr id="4" name="Picture 3">
            <a:extLst>
              <a:ext uri="{FF2B5EF4-FFF2-40B4-BE49-F238E27FC236}">
                <a16:creationId xmlns:a16="http://schemas.microsoft.com/office/drawing/2014/main" id="{842CE642-9ABC-714D-B9B1-6E18A1CF2AA2}"/>
              </a:ext>
            </a:extLst>
          </p:cNvPr>
          <p:cNvPicPr>
            <a:picLocks noChangeAspect="1"/>
          </p:cNvPicPr>
          <p:nvPr/>
        </p:nvPicPr>
        <p:blipFill>
          <a:blip r:embed="rId3"/>
          <a:stretch>
            <a:fillRect/>
          </a:stretch>
        </p:blipFill>
        <p:spPr>
          <a:xfrm>
            <a:off x="190049" y="1292891"/>
            <a:ext cx="7662479" cy="3739006"/>
          </a:xfrm>
          <a:prstGeom prst="rect">
            <a:avLst/>
          </a:prstGeom>
        </p:spPr>
      </p:pic>
      <p:sp>
        <p:nvSpPr>
          <p:cNvPr id="5" name="TextBox 4">
            <a:extLst>
              <a:ext uri="{FF2B5EF4-FFF2-40B4-BE49-F238E27FC236}">
                <a16:creationId xmlns:a16="http://schemas.microsoft.com/office/drawing/2014/main" id="{CD7FE048-984C-5048-95CE-86605A84A149}"/>
              </a:ext>
            </a:extLst>
          </p:cNvPr>
          <p:cNvSpPr txBox="1"/>
          <p:nvPr/>
        </p:nvSpPr>
        <p:spPr>
          <a:xfrm>
            <a:off x="7852528" y="4724120"/>
            <a:ext cx="859896" cy="307777"/>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hlinkClick r:id="" action="ppaction://noaction"/>
              </a:rPr>
              <a:t>Return</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741506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0" y="604579"/>
            <a:ext cx="4705573"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WAVEFORM -  TESS</a:t>
            </a:r>
            <a:endParaRPr dirty="0"/>
          </a:p>
        </p:txBody>
      </p:sp>
      <p:pic>
        <p:nvPicPr>
          <p:cNvPr id="2" name="Picture 1">
            <a:extLst>
              <a:ext uri="{FF2B5EF4-FFF2-40B4-BE49-F238E27FC236}">
                <a16:creationId xmlns:a16="http://schemas.microsoft.com/office/drawing/2014/main" id="{429A5F9E-D75A-7545-B2DF-F5D99D4A8215}"/>
              </a:ext>
            </a:extLst>
          </p:cNvPr>
          <p:cNvPicPr>
            <a:picLocks noChangeAspect="1"/>
          </p:cNvPicPr>
          <p:nvPr/>
        </p:nvPicPr>
        <p:blipFill>
          <a:blip r:embed="rId3"/>
          <a:stretch>
            <a:fillRect/>
          </a:stretch>
        </p:blipFill>
        <p:spPr>
          <a:xfrm>
            <a:off x="245097" y="1102961"/>
            <a:ext cx="7532016" cy="4040539"/>
          </a:xfrm>
          <a:prstGeom prst="rect">
            <a:avLst/>
          </a:prstGeom>
        </p:spPr>
      </p:pic>
      <p:sp>
        <p:nvSpPr>
          <p:cNvPr id="4" name="TextBox 3">
            <a:extLst>
              <a:ext uri="{FF2B5EF4-FFF2-40B4-BE49-F238E27FC236}">
                <a16:creationId xmlns:a16="http://schemas.microsoft.com/office/drawing/2014/main" id="{497ADB48-86A8-F242-BDDD-8EA8659A0195}"/>
              </a:ext>
            </a:extLst>
          </p:cNvPr>
          <p:cNvSpPr txBox="1"/>
          <p:nvPr/>
        </p:nvSpPr>
        <p:spPr>
          <a:xfrm>
            <a:off x="7852528" y="4724120"/>
            <a:ext cx="859896" cy="307777"/>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hlinkClick r:id="" action="ppaction://noaction"/>
              </a:rPr>
              <a:t>Return</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36028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5"/>
          <p:cNvSpPr txBox="1">
            <a:spLocks noGrp="1"/>
          </p:cNvSpPr>
          <p:nvPr>
            <p:ph type="title"/>
          </p:nvPr>
        </p:nvSpPr>
        <p:spPr>
          <a:xfrm>
            <a:off x="797821" y="3267986"/>
            <a:ext cx="3429581" cy="10734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Audio features</a:t>
            </a:r>
            <a:endParaRPr dirty="0"/>
          </a:p>
        </p:txBody>
      </p:sp>
      <p:sp>
        <p:nvSpPr>
          <p:cNvPr id="308" name="Google Shape;308;p35"/>
          <p:cNvSpPr txBox="1">
            <a:spLocks noGrp="1"/>
          </p:cNvSpPr>
          <p:nvPr>
            <p:ph type="title" idx="2"/>
          </p:nvPr>
        </p:nvSpPr>
        <p:spPr>
          <a:xfrm>
            <a:off x="959539" y="2639819"/>
            <a:ext cx="1553073" cy="8030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2" name="Picture 1">
            <a:extLst>
              <a:ext uri="{FF2B5EF4-FFF2-40B4-BE49-F238E27FC236}">
                <a16:creationId xmlns:a16="http://schemas.microsoft.com/office/drawing/2014/main" id="{9AC690E1-3D3D-CC41-A07F-99CF3B48B183}"/>
              </a:ext>
            </a:extLst>
          </p:cNvPr>
          <p:cNvPicPr>
            <a:picLocks noChangeAspect="1"/>
          </p:cNvPicPr>
          <p:nvPr/>
        </p:nvPicPr>
        <p:blipFill>
          <a:blip r:embed="rId3"/>
          <a:stretch>
            <a:fillRect/>
          </a:stretch>
        </p:blipFill>
        <p:spPr>
          <a:xfrm>
            <a:off x="300503" y="72736"/>
            <a:ext cx="4424218" cy="2141604"/>
          </a:xfrm>
          <a:prstGeom prst="rect">
            <a:avLst/>
          </a:prstGeom>
        </p:spPr>
      </p:pic>
    </p:spTree>
    <p:extLst>
      <p:ext uri="{BB962C8B-B14F-4D97-AF65-F5344CB8AC3E}">
        <p14:creationId xmlns:p14="http://schemas.microsoft.com/office/powerpoint/2010/main" val="805098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23142" y="587708"/>
            <a:ext cx="3429533" cy="477600"/>
          </a:xfrm>
          <a:prstGeom prst="rect">
            <a:avLst/>
          </a:prstGeom>
        </p:spPr>
        <p:txBody>
          <a:bodyPr spcFirstLastPara="1" wrap="square" lIns="91425" tIns="91425" rIns="91425" bIns="91425" anchor="t" anchorCtr="0">
            <a:noAutofit/>
          </a:bodyPr>
          <a:lstStyle/>
          <a:p>
            <a:pPr lvl="0"/>
            <a:r>
              <a:rPr lang="en" sz="1800" dirty="0"/>
              <a:t>ROOT MEAN SQUARE</a:t>
            </a:r>
            <a:endParaRPr sz="1800" dirty="0"/>
          </a:p>
        </p:txBody>
      </p:sp>
      <p:sp>
        <p:nvSpPr>
          <p:cNvPr id="4" name="Google Shape;525;p48">
            <a:extLst>
              <a:ext uri="{FF2B5EF4-FFF2-40B4-BE49-F238E27FC236}">
                <a16:creationId xmlns:a16="http://schemas.microsoft.com/office/drawing/2014/main" id="{764836FD-5B59-BF49-A3F0-2A75AA6782F8}"/>
              </a:ext>
            </a:extLst>
          </p:cNvPr>
          <p:cNvSpPr txBox="1">
            <a:spLocks/>
          </p:cNvSpPr>
          <p:nvPr/>
        </p:nvSpPr>
        <p:spPr>
          <a:xfrm>
            <a:off x="4471516" y="633017"/>
            <a:ext cx="3952047" cy="3869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en-SG" sz="1800" dirty="0"/>
              <a:t>Zero Crossing RATE</a:t>
            </a:r>
          </a:p>
        </p:txBody>
      </p:sp>
      <p:sp>
        <p:nvSpPr>
          <p:cNvPr id="6" name="Google Shape;525;p48">
            <a:extLst>
              <a:ext uri="{FF2B5EF4-FFF2-40B4-BE49-F238E27FC236}">
                <a16:creationId xmlns:a16="http://schemas.microsoft.com/office/drawing/2014/main" id="{741E08B2-3215-4E43-B6E1-35CB825811AC}"/>
              </a:ext>
            </a:extLst>
          </p:cNvPr>
          <p:cNvSpPr txBox="1">
            <a:spLocks/>
          </p:cNvSpPr>
          <p:nvPr/>
        </p:nvSpPr>
        <p:spPr>
          <a:xfrm>
            <a:off x="-234157" y="3673159"/>
            <a:ext cx="3147647"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en-SG" sz="1800" dirty="0"/>
              <a:t>Spectral CENTROID</a:t>
            </a:r>
          </a:p>
        </p:txBody>
      </p:sp>
      <p:pic>
        <p:nvPicPr>
          <p:cNvPr id="7" name="Picture 6" descr="A picture containing text, airplane, window&#10;&#10;Description automatically generated">
            <a:extLst>
              <a:ext uri="{FF2B5EF4-FFF2-40B4-BE49-F238E27FC236}">
                <a16:creationId xmlns:a16="http://schemas.microsoft.com/office/drawing/2014/main" id="{9CBBCBDA-D649-AB41-80D8-66CD150CCA5C}"/>
              </a:ext>
            </a:extLst>
          </p:cNvPr>
          <p:cNvPicPr>
            <a:picLocks noChangeAspect="1"/>
          </p:cNvPicPr>
          <p:nvPr/>
        </p:nvPicPr>
        <p:blipFill>
          <a:blip r:embed="rId3"/>
          <a:stretch>
            <a:fillRect/>
          </a:stretch>
        </p:blipFill>
        <p:spPr>
          <a:xfrm>
            <a:off x="0" y="1065308"/>
            <a:ext cx="4260501" cy="2130251"/>
          </a:xfrm>
          <a:prstGeom prst="rect">
            <a:avLst/>
          </a:prstGeom>
        </p:spPr>
      </p:pic>
      <p:pic>
        <p:nvPicPr>
          <p:cNvPr id="9" name="Picture 8" descr="A picture containing text, wall, indoor&#10;&#10;Description automatically generated">
            <a:extLst>
              <a:ext uri="{FF2B5EF4-FFF2-40B4-BE49-F238E27FC236}">
                <a16:creationId xmlns:a16="http://schemas.microsoft.com/office/drawing/2014/main" id="{97AA35E2-3D9F-CD45-8516-C322B0B8B40C}"/>
              </a:ext>
            </a:extLst>
          </p:cNvPr>
          <p:cNvPicPr>
            <a:picLocks noChangeAspect="1"/>
          </p:cNvPicPr>
          <p:nvPr/>
        </p:nvPicPr>
        <p:blipFill>
          <a:blip r:embed="rId4"/>
          <a:stretch>
            <a:fillRect/>
          </a:stretch>
        </p:blipFill>
        <p:spPr>
          <a:xfrm>
            <a:off x="4364030" y="1210598"/>
            <a:ext cx="4599175" cy="183967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87700FD9-2B54-5C4A-9F69-BDEA7905A0D9}"/>
              </a:ext>
            </a:extLst>
          </p:cNvPr>
          <p:cNvPicPr>
            <a:picLocks noChangeAspect="1"/>
          </p:cNvPicPr>
          <p:nvPr/>
        </p:nvPicPr>
        <p:blipFill>
          <a:blip r:embed="rId5"/>
          <a:stretch>
            <a:fillRect/>
          </a:stretch>
        </p:blipFill>
        <p:spPr>
          <a:xfrm>
            <a:off x="2720590" y="3240867"/>
            <a:ext cx="5029201" cy="2011681"/>
          </a:xfrm>
          <a:prstGeom prst="rect">
            <a:avLst/>
          </a:prstGeom>
        </p:spPr>
      </p:pic>
    </p:spTree>
    <p:extLst>
      <p:ext uri="{BB962C8B-B14F-4D97-AF65-F5344CB8AC3E}">
        <p14:creationId xmlns:p14="http://schemas.microsoft.com/office/powerpoint/2010/main" val="996582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66319" y="587708"/>
            <a:ext cx="4505681" cy="477600"/>
          </a:xfrm>
          <a:prstGeom prst="rect">
            <a:avLst/>
          </a:prstGeom>
        </p:spPr>
        <p:txBody>
          <a:bodyPr spcFirstLastPara="1" wrap="square" lIns="91425" tIns="91425" rIns="91425" bIns="91425" anchor="t" anchorCtr="0">
            <a:noAutofit/>
          </a:bodyPr>
          <a:lstStyle/>
          <a:p>
            <a:pPr lvl="0"/>
            <a:r>
              <a:rPr lang="en" sz="1800" dirty="0"/>
              <a:t>MEL-SPECTOGRAM</a:t>
            </a:r>
            <a:endParaRPr sz="1800" dirty="0"/>
          </a:p>
        </p:txBody>
      </p:sp>
      <p:sp>
        <p:nvSpPr>
          <p:cNvPr id="5" name="Google Shape;525;p48">
            <a:extLst>
              <a:ext uri="{FF2B5EF4-FFF2-40B4-BE49-F238E27FC236}">
                <a16:creationId xmlns:a16="http://schemas.microsoft.com/office/drawing/2014/main" id="{2A137124-30DC-EB49-8B9A-78AB06508658}"/>
              </a:ext>
            </a:extLst>
          </p:cNvPr>
          <p:cNvSpPr txBox="1">
            <a:spLocks/>
          </p:cNvSpPr>
          <p:nvPr/>
        </p:nvSpPr>
        <p:spPr>
          <a:xfrm>
            <a:off x="4247408" y="571994"/>
            <a:ext cx="5089621"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en-SG" sz="1800" dirty="0"/>
              <a:t>MFCC</a:t>
            </a:r>
          </a:p>
        </p:txBody>
      </p:sp>
      <p:sp>
        <p:nvSpPr>
          <p:cNvPr id="7" name="Google Shape;525;p48">
            <a:extLst>
              <a:ext uri="{FF2B5EF4-FFF2-40B4-BE49-F238E27FC236}">
                <a16:creationId xmlns:a16="http://schemas.microsoft.com/office/drawing/2014/main" id="{91907A66-CB7B-FB40-8055-2282F21CE361}"/>
              </a:ext>
            </a:extLst>
          </p:cNvPr>
          <p:cNvSpPr txBox="1">
            <a:spLocks/>
          </p:cNvSpPr>
          <p:nvPr/>
        </p:nvSpPr>
        <p:spPr>
          <a:xfrm>
            <a:off x="1320760" y="2827350"/>
            <a:ext cx="5089621"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en-SG" sz="1800" dirty="0"/>
              <a:t>Chroma STFT</a:t>
            </a:r>
          </a:p>
        </p:txBody>
      </p:sp>
      <p:pic>
        <p:nvPicPr>
          <p:cNvPr id="3" name="Picture 2" descr="A picture containing text&#10;&#10;Description automatically generated">
            <a:extLst>
              <a:ext uri="{FF2B5EF4-FFF2-40B4-BE49-F238E27FC236}">
                <a16:creationId xmlns:a16="http://schemas.microsoft.com/office/drawing/2014/main" id="{180AB9A7-498D-744B-A668-3CCB0D50D7C0}"/>
              </a:ext>
            </a:extLst>
          </p:cNvPr>
          <p:cNvPicPr>
            <a:picLocks noChangeAspect="1"/>
          </p:cNvPicPr>
          <p:nvPr/>
        </p:nvPicPr>
        <p:blipFill>
          <a:blip r:embed="rId3"/>
          <a:stretch>
            <a:fillRect/>
          </a:stretch>
        </p:blipFill>
        <p:spPr>
          <a:xfrm>
            <a:off x="-572756" y="1273030"/>
            <a:ext cx="6762541" cy="1690635"/>
          </a:xfrm>
          <a:prstGeom prst="rect">
            <a:avLst/>
          </a:prstGeom>
        </p:spPr>
      </p:pic>
      <p:pic>
        <p:nvPicPr>
          <p:cNvPr id="10" name="Picture 9" descr="A picture containing text, building, window&#10;&#10;Description automatically generated">
            <a:extLst>
              <a:ext uri="{FF2B5EF4-FFF2-40B4-BE49-F238E27FC236}">
                <a16:creationId xmlns:a16="http://schemas.microsoft.com/office/drawing/2014/main" id="{92264795-5097-DD4F-B05C-78A09DCC2733}"/>
              </a:ext>
            </a:extLst>
          </p:cNvPr>
          <p:cNvPicPr>
            <a:picLocks noChangeAspect="1"/>
          </p:cNvPicPr>
          <p:nvPr/>
        </p:nvPicPr>
        <p:blipFill>
          <a:blip r:embed="rId4"/>
          <a:stretch>
            <a:fillRect/>
          </a:stretch>
        </p:blipFill>
        <p:spPr>
          <a:xfrm>
            <a:off x="4527381" y="1218869"/>
            <a:ext cx="5541843" cy="1847281"/>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2952B27E-604E-D64F-92B6-EA883331E12D}"/>
              </a:ext>
            </a:extLst>
          </p:cNvPr>
          <p:cNvPicPr>
            <a:picLocks noChangeAspect="1"/>
          </p:cNvPicPr>
          <p:nvPr/>
        </p:nvPicPr>
        <p:blipFill>
          <a:blip r:embed="rId5"/>
          <a:stretch>
            <a:fillRect/>
          </a:stretch>
        </p:blipFill>
        <p:spPr>
          <a:xfrm>
            <a:off x="66319" y="3116871"/>
            <a:ext cx="9144000" cy="2286000"/>
          </a:xfrm>
          <a:prstGeom prst="rect">
            <a:avLst/>
          </a:prstGeom>
        </p:spPr>
      </p:pic>
      <p:pic>
        <p:nvPicPr>
          <p:cNvPr id="13" name="Picture 12">
            <a:extLst>
              <a:ext uri="{FF2B5EF4-FFF2-40B4-BE49-F238E27FC236}">
                <a16:creationId xmlns:a16="http://schemas.microsoft.com/office/drawing/2014/main" id="{DCDB1CFB-81AF-FA48-BFB5-86D888D70862}"/>
              </a:ext>
            </a:extLst>
          </p:cNvPr>
          <p:cNvPicPr>
            <a:picLocks noChangeAspect="1"/>
          </p:cNvPicPr>
          <p:nvPr/>
        </p:nvPicPr>
        <p:blipFill>
          <a:blip r:embed="rId6"/>
          <a:stretch>
            <a:fillRect/>
          </a:stretch>
        </p:blipFill>
        <p:spPr>
          <a:xfrm>
            <a:off x="3544428" y="2118347"/>
            <a:ext cx="1093891" cy="739985"/>
          </a:xfrm>
          <a:prstGeom prst="rect">
            <a:avLst/>
          </a:prstGeom>
        </p:spPr>
      </p:pic>
      <p:pic>
        <p:nvPicPr>
          <p:cNvPr id="14" name="Picture 13">
            <a:extLst>
              <a:ext uri="{FF2B5EF4-FFF2-40B4-BE49-F238E27FC236}">
                <a16:creationId xmlns:a16="http://schemas.microsoft.com/office/drawing/2014/main" id="{D0EA6449-2E09-0E41-8698-8EFDB74205F5}"/>
              </a:ext>
            </a:extLst>
          </p:cNvPr>
          <p:cNvPicPr>
            <a:picLocks noChangeAspect="1"/>
          </p:cNvPicPr>
          <p:nvPr/>
        </p:nvPicPr>
        <p:blipFill>
          <a:blip r:embed="rId6"/>
          <a:stretch>
            <a:fillRect/>
          </a:stretch>
        </p:blipFill>
        <p:spPr>
          <a:xfrm>
            <a:off x="7783048" y="2133600"/>
            <a:ext cx="1071342" cy="724732"/>
          </a:xfrm>
          <a:prstGeom prst="rect">
            <a:avLst/>
          </a:prstGeom>
        </p:spPr>
      </p:pic>
      <p:pic>
        <p:nvPicPr>
          <p:cNvPr id="15" name="Picture 14">
            <a:extLst>
              <a:ext uri="{FF2B5EF4-FFF2-40B4-BE49-F238E27FC236}">
                <a16:creationId xmlns:a16="http://schemas.microsoft.com/office/drawing/2014/main" id="{D2B4D89D-406A-3B4D-AFA2-41AB9E3CA1FB}"/>
              </a:ext>
            </a:extLst>
          </p:cNvPr>
          <p:cNvPicPr>
            <a:picLocks noChangeAspect="1"/>
          </p:cNvPicPr>
          <p:nvPr/>
        </p:nvPicPr>
        <p:blipFill>
          <a:blip r:embed="rId6"/>
          <a:stretch>
            <a:fillRect/>
          </a:stretch>
        </p:blipFill>
        <p:spPr>
          <a:xfrm>
            <a:off x="5622472" y="4267200"/>
            <a:ext cx="1295400" cy="876300"/>
          </a:xfrm>
          <a:prstGeom prst="rect">
            <a:avLst/>
          </a:prstGeom>
        </p:spPr>
      </p:pic>
    </p:spTree>
    <p:extLst>
      <p:ext uri="{BB962C8B-B14F-4D97-AF65-F5344CB8AC3E}">
        <p14:creationId xmlns:p14="http://schemas.microsoft.com/office/powerpoint/2010/main" val="2158423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5"/>
          <p:cNvSpPr txBox="1">
            <a:spLocks noGrp="1"/>
          </p:cNvSpPr>
          <p:nvPr>
            <p:ph type="title"/>
          </p:nvPr>
        </p:nvSpPr>
        <p:spPr>
          <a:xfrm>
            <a:off x="703925" y="582850"/>
            <a:ext cx="4991400" cy="93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AUGMENTATION</a:t>
            </a:r>
            <a:endParaRPr dirty="0"/>
          </a:p>
          <a:p>
            <a:pPr marL="0" lvl="0" indent="0" algn="l" rtl="0">
              <a:spcBef>
                <a:spcPts val="0"/>
              </a:spcBef>
              <a:spcAft>
                <a:spcPts val="0"/>
              </a:spcAft>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8"/>
          <p:cNvSpPr txBox="1">
            <a:spLocks noGrp="1"/>
          </p:cNvSpPr>
          <p:nvPr>
            <p:ph type="title"/>
          </p:nvPr>
        </p:nvSpPr>
        <p:spPr>
          <a:xfrm>
            <a:off x="468673" y="560844"/>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Trimming</a:t>
            </a:r>
            <a:endParaRPr dirty="0"/>
          </a:p>
        </p:txBody>
      </p:sp>
      <p:grpSp>
        <p:nvGrpSpPr>
          <p:cNvPr id="345" name="Google Shape;345;p38"/>
          <p:cNvGrpSpPr/>
          <p:nvPr/>
        </p:nvGrpSpPr>
        <p:grpSpPr>
          <a:xfrm>
            <a:off x="6026723" y="1996501"/>
            <a:ext cx="1090187" cy="1150489"/>
            <a:chOff x="815563" y="573794"/>
            <a:chExt cx="626400" cy="661011"/>
          </a:xfrm>
        </p:grpSpPr>
        <p:sp>
          <p:nvSpPr>
            <p:cNvPr id="346" name="Google Shape;346;p38"/>
            <p:cNvSpPr/>
            <p:nvPr/>
          </p:nvSpPr>
          <p:spPr>
            <a:xfrm>
              <a:off x="1023759" y="798166"/>
              <a:ext cx="210000" cy="2100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815563" y="573794"/>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rot="10800000" flipH="1">
              <a:off x="815563" y="608405"/>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8"/>
          <p:cNvSpPr/>
          <p:nvPr/>
        </p:nvSpPr>
        <p:spPr>
          <a:xfrm>
            <a:off x="5198518" y="2387019"/>
            <a:ext cx="365400" cy="3654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rot="10800000" flipH="1">
            <a:off x="2027098" y="2056790"/>
            <a:ext cx="1090200" cy="10902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rot="5400000">
            <a:off x="3562414"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rot="5400000">
            <a:off x="4480955"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rot="5400000">
            <a:off x="5680913"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Box 14">
            <a:extLst>
              <a:ext uri="{FF2B5EF4-FFF2-40B4-BE49-F238E27FC236}">
                <a16:creationId xmlns:a16="http://schemas.microsoft.com/office/drawing/2014/main" id="{A654DE15-7C39-8E4B-9E01-856D76F537A3}"/>
              </a:ext>
            </a:extLst>
          </p:cNvPr>
          <p:cNvSpPr txBox="1"/>
          <p:nvPr/>
        </p:nvSpPr>
        <p:spPr>
          <a:xfrm>
            <a:off x="3797134" y="2470811"/>
            <a:ext cx="790272" cy="338554"/>
          </a:xfrm>
          <a:prstGeom prst="rect">
            <a:avLst/>
          </a:prstGeom>
          <a:noFill/>
        </p:spPr>
        <p:txBody>
          <a:bodyPr wrap="square">
            <a:spAutoFit/>
          </a:bodyPr>
          <a:lstStyle/>
          <a:p>
            <a:r>
              <a:rPr lang="en" sz="1600" b="1" dirty="0">
                <a:latin typeface="Lato" panose="020F0502020204030203" pitchFamily="34" charset="0"/>
                <a:ea typeface="Lato" panose="020F0502020204030203" pitchFamily="34" charset="0"/>
                <a:cs typeface="Lato" panose="020F0502020204030203" pitchFamily="34" charset="0"/>
              </a:rPr>
              <a:t>TRIM</a:t>
            </a:r>
            <a:endParaRPr lang="en-US" sz="1600" b="1"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BD631893-6AD2-D744-A983-4D7DF3C4772E}"/>
              </a:ext>
            </a:extLst>
          </p:cNvPr>
          <p:cNvPicPr>
            <a:picLocks noChangeAspect="1"/>
          </p:cNvPicPr>
          <p:nvPr/>
        </p:nvPicPr>
        <p:blipFill>
          <a:blip r:embed="rId3"/>
          <a:stretch>
            <a:fillRect/>
          </a:stretch>
        </p:blipFill>
        <p:spPr>
          <a:xfrm>
            <a:off x="134305" y="1477186"/>
            <a:ext cx="3415010" cy="2331116"/>
          </a:xfrm>
          <a:prstGeom prst="rect">
            <a:avLst/>
          </a:prstGeom>
        </p:spPr>
      </p:pic>
      <p:pic>
        <p:nvPicPr>
          <p:cNvPr id="6" name="Picture 5">
            <a:extLst>
              <a:ext uri="{FF2B5EF4-FFF2-40B4-BE49-F238E27FC236}">
                <a16:creationId xmlns:a16="http://schemas.microsoft.com/office/drawing/2014/main" id="{1D50745B-5E9C-0A41-B843-944D12203799}"/>
              </a:ext>
            </a:extLst>
          </p:cNvPr>
          <p:cNvPicPr>
            <a:picLocks noChangeAspect="1"/>
          </p:cNvPicPr>
          <p:nvPr/>
        </p:nvPicPr>
        <p:blipFill>
          <a:blip r:embed="rId4"/>
          <a:stretch>
            <a:fillRect/>
          </a:stretch>
        </p:blipFill>
        <p:spPr>
          <a:xfrm>
            <a:off x="4868195" y="1466306"/>
            <a:ext cx="3415010" cy="234734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ADDING Noise</a:t>
            </a:r>
            <a:endParaRPr dirty="0"/>
          </a:p>
        </p:txBody>
      </p:sp>
      <p:grpSp>
        <p:nvGrpSpPr>
          <p:cNvPr id="345" name="Google Shape;345;p38"/>
          <p:cNvGrpSpPr/>
          <p:nvPr/>
        </p:nvGrpSpPr>
        <p:grpSpPr>
          <a:xfrm>
            <a:off x="6026723" y="1996501"/>
            <a:ext cx="1090187" cy="1150489"/>
            <a:chOff x="815563" y="573794"/>
            <a:chExt cx="626400" cy="661011"/>
          </a:xfrm>
        </p:grpSpPr>
        <p:sp>
          <p:nvSpPr>
            <p:cNvPr id="346" name="Google Shape;346;p38"/>
            <p:cNvSpPr/>
            <p:nvPr/>
          </p:nvSpPr>
          <p:spPr>
            <a:xfrm>
              <a:off x="1023759" y="798166"/>
              <a:ext cx="210000" cy="2100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815563" y="573794"/>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rot="10800000" flipH="1">
              <a:off x="815563" y="608405"/>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8"/>
          <p:cNvSpPr/>
          <p:nvPr/>
        </p:nvSpPr>
        <p:spPr>
          <a:xfrm>
            <a:off x="5198518" y="2387019"/>
            <a:ext cx="365400" cy="3654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rot="10800000" flipH="1">
            <a:off x="2027098" y="2056790"/>
            <a:ext cx="1090200" cy="10902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rot="5400000">
            <a:off x="3339725"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rot="5400000">
            <a:off x="4852708"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rot="5400000">
            <a:off x="5680913"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with_noise.wav" descr="with_noise.wav">
            <a:hlinkClick r:id="" action="ppaction://media"/>
            <a:extLst>
              <a:ext uri="{FF2B5EF4-FFF2-40B4-BE49-F238E27FC236}">
                <a16:creationId xmlns:a16="http://schemas.microsoft.com/office/drawing/2014/main" id="{3F17F7D1-BD3D-5D4E-AB98-0308DBA3CD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98146" y="2541601"/>
            <a:ext cx="812800" cy="812800"/>
          </a:xfrm>
          <a:prstGeom prst="rect">
            <a:avLst/>
          </a:prstGeom>
        </p:spPr>
      </p:pic>
      <p:sp>
        <p:nvSpPr>
          <p:cNvPr id="15" name="TextBox 14">
            <a:extLst>
              <a:ext uri="{FF2B5EF4-FFF2-40B4-BE49-F238E27FC236}">
                <a16:creationId xmlns:a16="http://schemas.microsoft.com/office/drawing/2014/main" id="{A654DE15-7C39-8E4B-9E01-856D76F537A3}"/>
              </a:ext>
            </a:extLst>
          </p:cNvPr>
          <p:cNvSpPr txBox="1"/>
          <p:nvPr/>
        </p:nvSpPr>
        <p:spPr>
          <a:xfrm>
            <a:off x="3798146" y="2079242"/>
            <a:ext cx="790272" cy="338554"/>
          </a:xfrm>
          <a:prstGeom prst="rect">
            <a:avLst/>
          </a:prstGeom>
          <a:noFill/>
        </p:spPr>
        <p:txBody>
          <a:bodyPr wrap="square">
            <a:spAutoFit/>
          </a:bodyPr>
          <a:lstStyle/>
          <a:p>
            <a:r>
              <a:rPr lang="en" sz="1600" b="1" dirty="0">
                <a:latin typeface="Lato" panose="020F0502020204030203" pitchFamily="34" charset="0"/>
                <a:ea typeface="Lato" panose="020F0502020204030203" pitchFamily="34" charset="0"/>
                <a:cs typeface="Lato" panose="020F0502020204030203" pitchFamily="34" charset="0"/>
              </a:rPr>
              <a:t>Noise</a:t>
            </a:r>
            <a:endParaRPr lang="en-US" sz="1600" b="1"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01793ADD-96F3-7946-BBC9-D786072E09F9}"/>
              </a:ext>
            </a:extLst>
          </p:cNvPr>
          <p:cNvPicPr>
            <a:picLocks noChangeAspect="1"/>
          </p:cNvPicPr>
          <p:nvPr/>
        </p:nvPicPr>
        <p:blipFill>
          <a:blip r:embed="rId6"/>
          <a:stretch>
            <a:fillRect/>
          </a:stretch>
        </p:blipFill>
        <p:spPr>
          <a:xfrm>
            <a:off x="5058227" y="1556252"/>
            <a:ext cx="3230327" cy="2016507"/>
          </a:xfrm>
          <a:prstGeom prst="rect">
            <a:avLst/>
          </a:prstGeom>
        </p:spPr>
      </p:pic>
      <p:pic>
        <p:nvPicPr>
          <p:cNvPr id="5" name="Picture 4">
            <a:extLst>
              <a:ext uri="{FF2B5EF4-FFF2-40B4-BE49-F238E27FC236}">
                <a16:creationId xmlns:a16="http://schemas.microsoft.com/office/drawing/2014/main" id="{95D14992-4815-7D45-8D41-47A48965EB8C}"/>
              </a:ext>
            </a:extLst>
          </p:cNvPr>
          <p:cNvPicPr>
            <a:picLocks noChangeAspect="1"/>
          </p:cNvPicPr>
          <p:nvPr/>
        </p:nvPicPr>
        <p:blipFill>
          <a:blip r:embed="rId7"/>
          <a:stretch>
            <a:fillRect/>
          </a:stretch>
        </p:blipFill>
        <p:spPr>
          <a:xfrm>
            <a:off x="142591" y="1556251"/>
            <a:ext cx="3230327" cy="2016507"/>
          </a:xfrm>
          <a:prstGeom prst="rect">
            <a:avLst/>
          </a:prstGeom>
        </p:spPr>
      </p:pic>
    </p:spTree>
    <p:extLst>
      <p:ext uri="{BB962C8B-B14F-4D97-AF65-F5344CB8AC3E}">
        <p14:creationId xmlns:p14="http://schemas.microsoft.com/office/powerpoint/2010/main" val="8203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a:t>
            </a:r>
            <a:endParaRPr dirty="0"/>
          </a:p>
        </p:txBody>
      </p:sp>
      <p:sp>
        <p:nvSpPr>
          <p:cNvPr id="6" name="Google Shape;272;p31">
            <a:extLst>
              <a:ext uri="{FF2B5EF4-FFF2-40B4-BE49-F238E27FC236}">
                <a16:creationId xmlns:a16="http://schemas.microsoft.com/office/drawing/2014/main" id="{E45142D5-A1A4-F14D-934C-FC4BA91F7456}"/>
              </a:ext>
            </a:extLst>
          </p:cNvPr>
          <p:cNvSpPr txBox="1">
            <a:spLocks noGrp="1"/>
          </p:cNvSpPr>
          <p:nvPr>
            <p:ph type="body" idx="1"/>
          </p:nvPr>
        </p:nvSpPr>
        <p:spPr>
          <a:xfrm>
            <a:off x="4572001" y="1367626"/>
            <a:ext cx="3983602" cy="2464904"/>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SG" sz="1600" dirty="0"/>
              <a:t>We want to participate in the bidding for a Call Centre company for their quality assurance project, one part of this project is to analyse customer interactions,  the goal is to  detect emotions from  the customers and agents. This will help them  not only to analyse the customer behaviours but also how agents respond to customer’s emotion. </a:t>
            </a:r>
          </a:p>
          <a:p>
            <a:pPr marL="0" lvl="0" indent="0">
              <a:buClr>
                <a:schemeClr val="dk1"/>
              </a:buClr>
              <a:buSzPts val="1100"/>
              <a:buNone/>
            </a:pPr>
            <a:endParaRPr lang="en-SG" sz="1600" dirty="0"/>
          </a:p>
          <a:p>
            <a:pPr marL="0" lvl="0" indent="0">
              <a:buClr>
                <a:schemeClr val="dk1"/>
              </a:buClr>
              <a:buSzPts val="1100"/>
              <a:buNone/>
            </a:pPr>
            <a:endParaRPr sz="1600" dirty="0"/>
          </a:p>
        </p:txBody>
      </p:sp>
      <p:pic>
        <p:nvPicPr>
          <p:cNvPr id="1025" name="Picture 1" descr="page17image22982016">
            <a:extLst>
              <a:ext uri="{FF2B5EF4-FFF2-40B4-BE49-F238E27FC236}">
                <a16:creationId xmlns:a16="http://schemas.microsoft.com/office/drawing/2014/main" id="{35EF6BF3-D13C-A24B-8768-FC4C1734B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7211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2787F45-DB68-DA42-B15B-086504C82D68}"/>
              </a:ext>
            </a:extLst>
          </p:cNvPr>
          <p:cNvPicPr>
            <a:picLocks noChangeAspect="1"/>
          </p:cNvPicPr>
          <p:nvPr/>
        </p:nvPicPr>
        <p:blipFill>
          <a:blip r:embed="rId4"/>
          <a:stretch>
            <a:fillRect/>
          </a:stretch>
        </p:blipFill>
        <p:spPr>
          <a:xfrm>
            <a:off x="231858" y="1295400"/>
            <a:ext cx="4273829" cy="2131612"/>
          </a:xfrm>
          <a:prstGeom prst="rect">
            <a:avLst/>
          </a:prstGeom>
        </p:spPr>
      </p:pic>
      <p:sp>
        <p:nvSpPr>
          <p:cNvPr id="7" name="TextBox 6">
            <a:extLst>
              <a:ext uri="{FF2B5EF4-FFF2-40B4-BE49-F238E27FC236}">
                <a16:creationId xmlns:a16="http://schemas.microsoft.com/office/drawing/2014/main" id="{3F4B805F-74B0-3643-90E8-572866E3170B}"/>
              </a:ext>
            </a:extLst>
          </p:cNvPr>
          <p:cNvSpPr txBox="1"/>
          <p:nvPr/>
        </p:nvSpPr>
        <p:spPr>
          <a:xfrm>
            <a:off x="355103" y="3983107"/>
            <a:ext cx="8280013" cy="1015663"/>
          </a:xfrm>
          <a:prstGeom prst="rect">
            <a:avLst/>
          </a:prstGeom>
          <a:noFill/>
        </p:spPr>
        <p:txBody>
          <a:bodyPr wrap="square">
            <a:spAutoFit/>
          </a:bodyPr>
          <a:lstStyle/>
          <a:p>
            <a:pPr marL="0" lvl="0" indent="0">
              <a:buClr>
                <a:schemeClr val="dk1"/>
              </a:buClr>
              <a:buSzPts val="1100"/>
              <a:buNone/>
            </a:pPr>
            <a:r>
              <a:rPr lang="en-SG" sz="2000" dirty="0">
                <a:latin typeface="Lato" panose="020F0502020204030203" pitchFamily="34" charset="0"/>
                <a:ea typeface="Lato" panose="020F0502020204030203" pitchFamily="34" charset="0"/>
                <a:cs typeface="Lato" panose="020F0502020204030203" pitchFamily="34" charset="0"/>
              </a:rPr>
              <a:t>This  project will serve as Proof of Concept, can we detect the 7 emotions from audio file? e.g. </a:t>
            </a:r>
            <a:r>
              <a:rPr lang="en-SG" sz="2000" i="1" dirty="0">
                <a:latin typeface="Lato" panose="020F0502020204030203" pitchFamily="34" charset="0"/>
                <a:ea typeface="Lato" panose="020F0502020204030203" pitchFamily="34" charset="0"/>
                <a:cs typeface="Lato" panose="020F0502020204030203" pitchFamily="34" charset="0"/>
              </a:rPr>
              <a:t>Angry,  Disgust, Fear, Happy, Neutral, Sad, Surprised</a:t>
            </a:r>
          </a:p>
        </p:txBody>
      </p:sp>
    </p:spTree>
    <p:extLst>
      <p:ext uri="{BB962C8B-B14F-4D97-AF65-F5344CB8AC3E}">
        <p14:creationId xmlns:p14="http://schemas.microsoft.com/office/powerpoint/2010/main" val="2334919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lvl="0">
              <a:buClr>
                <a:schemeClr val="dk1"/>
              </a:buClr>
              <a:buSzPts val="1100"/>
            </a:pPr>
            <a:r>
              <a:rPr lang="en" dirty="0"/>
              <a:t>STRETCHING</a:t>
            </a:r>
            <a:endParaRPr dirty="0"/>
          </a:p>
        </p:txBody>
      </p:sp>
      <p:grpSp>
        <p:nvGrpSpPr>
          <p:cNvPr id="345" name="Google Shape;345;p38"/>
          <p:cNvGrpSpPr/>
          <p:nvPr/>
        </p:nvGrpSpPr>
        <p:grpSpPr>
          <a:xfrm>
            <a:off x="6026723" y="1996501"/>
            <a:ext cx="1090187" cy="1150489"/>
            <a:chOff x="815563" y="573794"/>
            <a:chExt cx="626400" cy="661011"/>
          </a:xfrm>
        </p:grpSpPr>
        <p:sp>
          <p:nvSpPr>
            <p:cNvPr id="346" name="Google Shape;346;p38"/>
            <p:cNvSpPr/>
            <p:nvPr/>
          </p:nvSpPr>
          <p:spPr>
            <a:xfrm>
              <a:off x="1023759" y="798166"/>
              <a:ext cx="210000" cy="2100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815563" y="573794"/>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rot="10800000" flipH="1">
              <a:off x="815563" y="608405"/>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8"/>
          <p:cNvSpPr/>
          <p:nvPr/>
        </p:nvSpPr>
        <p:spPr>
          <a:xfrm>
            <a:off x="5198518" y="2387019"/>
            <a:ext cx="365400" cy="3654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rot="10800000" flipH="1">
            <a:off x="2027098" y="2056790"/>
            <a:ext cx="1090200" cy="10902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rot="5400000">
            <a:off x="3308552"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rot="5400000">
            <a:off x="4852708"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rot="5400000">
            <a:off x="5680913"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Box 14">
            <a:extLst>
              <a:ext uri="{FF2B5EF4-FFF2-40B4-BE49-F238E27FC236}">
                <a16:creationId xmlns:a16="http://schemas.microsoft.com/office/drawing/2014/main" id="{A654DE15-7C39-8E4B-9E01-856D76F537A3}"/>
              </a:ext>
            </a:extLst>
          </p:cNvPr>
          <p:cNvSpPr txBox="1"/>
          <p:nvPr/>
        </p:nvSpPr>
        <p:spPr>
          <a:xfrm>
            <a:off x="3710576" y="2152938"/>
            <a:ext cx="999739" cy="307777"/>
          </a:xfrm>
          <a:prstGeom prst="rect">
            <a:avLst/>
          </a:prstGeom>
          <a:noFill/>
        </p:spPr>
        <p:txBody>
          <a:bodyPr wrap="square">
            <a:spAutoFit/>
          </a:bodyPr>
          <a:lstStyle>
            <a:defPPr marR="0" lvl="0" algn="l" rtl="0">
              <a:lnSpc>
                <a:spcPct val="100000"/>
              </a:lnSpc>
              <a:spcBef>
                <a:spcPts val="0"/>
              </a:spcBef>
              <a:spcAft>
                <a:spcPts val="0"/>
              </a:spcAft>
            </a:defPPr>
            <a:lvl1pPr>
              <a:defRPr sz="1600" b="1">
                <a:latin typeface="Lato" panose="020F0502020204030203" pitchFamily="34" charset="0"/>
                <a:ea typeface="Lato" panose="020F0502020204030203" pitchFamily="34" charset="0"/>
                <a:cs typeface="Lato" panose="020F0502020204030203" pitchFamily="34" charset="0"/>
              </a:defRPr>
            </a:lvl1pPr>
          </a:lstStyle>
          <a:p>
            <a:r>
              <a:rPr lang="en"/>
              <a:t>Stretch</a:t>
            </a:r>
            <a:endParaRPr lang="en-US" dirty="0"/>
          </a:p>
        </p:txBody>
      </p:sp>
      <p:pic>
        <p:nvPicPr>
          <p:cNvPr id="5" name="Picture 4">
            <a:extLst>
              <a:ext uri="{FF2B5EF4-FFF2-40B4-BE49-F238E27FC236}">
                <a16:creationId xmlns:a16="http://schemas.microsoft.com/office/drawing/2014/main" id="{95D14992-4815-7D45-8D41-47A48965EB8C}"/>
              </a:ext>
            </a:extLst>
          </p:cNvPr>
          <p:cNvPicPr>
            <a:picLocks noChangeAspect="1"/>
          </p:cNvPicPr>
          <p:nvPr/>
        </p:nvPicPr>
        <p:blipFill>
          <a:blip r:embed="rId5"/>
          <a:stretch>
            <a:fillRect/>
          </a:stretch>
        </p:blipFill>
        <p:spPr>
          <a:xfrm>
            <a:off x="0" y="1556252"/>
            <a:ext cx="3305105" cy="2063187"/>
          </a:xfrm>
          <a:prstGeom prst="rect">
            <a:avLst/>
          </a:prstGeom>
        </p:spPr>
      </p:pic>
      <p:pic>
        <p:nvPicPr>
          <p:cNvPr id="3" name="Picture 2">
            <a:extLst>
              <a:ext uri="{FF2B5EF4-FFF2-40B4-BE49-F238E27FC236}">
                <a16:creationId xmlns:a16="http://schemas.microsoft.com/office/drawing/2014/main" id="{CBBF41E6-2EEF-7348-B2EC-0EBF5D2D2FDF}"/>
              </a:ext>
            </a:extLst>
          </p:cNvPr>
          <p:cNvPicPr>
            <a:picLocks noChangeAspect="1"/>
          </p:cNvPicPr>
          <p:nvPr/>
        </p:nvPicPr>
        <p:blipFill>
          <a:blip r:embed="rId6"/>
          <a:stretch>
            <a:fillRect/>
          </a:stretch>
        </p:blipFill>
        <p:spPr>
          <a:xfrm>
            <a:off x="5144395" y="1593301"/>
            <a:ext cx="3305105" cy="2063187"/>
          </a:xfrm>
          <a:prstGeom prst="rect">
            <a:avLst/>
          </a:prstGeom>
        </p:spPr>
      </p:pic>
      <p:pic>
        <p:nvPicPr>
          <p:cNvPr id="7" name="stretch.wav" descr="stretch.wav">
            <a:hlinkClick r:id="" action="ppaction://media"/>
            <a:extLst>
              <a:ext uri="{FF2B5EF4-FFF2-40B4-BE49-F238E27FC236}">
                <a16:creationId xmlns:a16="http://schemas.microsoft.com/office/drawing/2014/main" id="{75C44F3D-58BC-C846-AD44-8197B87A69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767910" y="2469659"/>
            <a:ext cx="812800" cy="812800"/>
          </a:xfrm>
          <a:prstGeom prst="rect">
            <a:avLst/>
          </a:prstGeom>
        </p:spPr>
      </p:pic>
    </p:spTree>
    <p:extLst>
      <p:ext uri="{BB962C8B-B14F-4D97-AF65-F5344CB8AC3E}">
        <p14:creationId xmlns:p14="http://schemas.microsoft.com/office/powerpoint/2010/main" val="267900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3"/>
          <p:cNvSpPr txBox="1">
            <a:spLocks noGrp="1"/>
          </p:cNvSpPr>
          <p:nvPr>
            <p:ph type="title"/>
          </p:nvPr>
        </p:nvSpPr>
        <p:spPr>
          <a:xfrm>
            <a:off x="1809750" y="1954375"/>
            <a:ext cx="5524500" cy="159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br>
              <a:rPr lang="en" dirty="0"/>
            </a:br>
            <a:r>
              <a:rPr lang="en" dirty="0"/>
              <a:t>MODEL</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9"/>
          <p:cNvSpPr txBox="1">
            <a:spLocks noGrp="1"/>
          </p:cNvSpPr>
          <p:nvPr>
            <p:ph type="title"/>
          </p:nvPr>
        </p:nvSpPr>
        <p:spPr>
          <a:xfrm>
            <a:off x="927534" y="619394"/>
            <a:ext cx="7704000" cy="477600"/>
          </a:xfrm>
          <a:prstGeom prst="rect">
            <a:avLst/>
          </a:prstGeom>
        </p:spPr>
        <p:txBody>
          <a:bodyPr spcFirstLastPara="1" wrap="square" lIns="91425" tIns="91425" rIns="91425" bIns="91425" anchor="t" anchorCtr="0">
            <a:noAutofit/>
          </a:bodyPr>
          <a:lstStyle/>
          <a:p>
            <a:pPr lvl="0"/>
            <a:r>
              <a:rPr lang="en-US" dirty="0">
                <a:solidFill>
                  <a:srgbClr val="5F8794"/>
                </a:solidFill>
              </a:rPr>
              <a:t>Base MODEL – 14%</a:t>
            </a:r>
            <a:endParaRPr dirty="0"/>
          </a:p>
        </p:txBody>
      </p:sp>
      <p:pic>
        <p:nvPicPr>
          <p:cNvPr id="2" name="Picture 1">
            <a:extLst>
              <a:ext uri="{FF2B5EF4-FFF2-40B4-BE49-F238E27FC236}">
                <a16:creationId xmlns:a16="http://schemas.microsoft.com/office/drawing/2014/main" id="{319ECA03-666F-004B-BD42-C811FD5B3145}"/>
              </a:ext>
            </a:extLst>
          </p:cNvPr>
          <p:cNvPicPr>
            <a:picLocks noChangeAspect="1"/>
          </p:cNvPicPr>
          <p:nvPr/>
        </p:nvPicPr>
        <p:blipFill>
          <a:blip r:embed="rId3"/>
          <a:stretch>
            <a:fillRect/>
          </a:stretch>
        </p:blipFill>
        <p:spPr>
          <a:xfrm>
            <a:off x="1814084" y="1628506"/>
            <a:ext cx="5930900" cy="28956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2"/>
          <p:cNvSpPr txBox="1">
            <a:spLocks noGrp="1"/>
          </p:cNvSpPr>
          <p:nvPr>
            <p:ph type="title"/>
          </p:nvPr>
        </p:nvSpPr>
        <p:spPr>
          <a:xfrm>
            <a:off x="720000" y="540000"/>
            <a:ext cx="7704000" cy="875082"/>
          </a:xfrm>
          <a:prstGeom prst="rect">
            <a:avLst/>
          </a:prstGeom>
        </p:spPr>
        <p:txBody>
          <a:bodyPr spcFirstLastPara="1" wrap="square" lIns="91425" tIns="91425" rIns="91425" bIns="91425" anchor="t" anchorCtr="0">
            <a:noAutofit/>
          </a:bodyPr>
          <a:lstStyle/>
          <a:p>
            <a:pPr lvl="0"/>
            <a:r>
              <a:rPr lang="en-US" dirty="0"/>
              <a:t>184 Features, 7 Target emotions</a:t>
            </a:r>
            <a:endParaRPr dirty="0"/>
          </a:p>
        </p:txBody>
      </p:sp>
      <p:sp>
        <p:nvSpPr>
          <p:cNvPr id="430" name="Google Shape;430;p42"/>
          <p:cNvSpPr txBox="1">
            <a:spLocks noGrp="1"/>
          </p:cNvSpPr>
          <p:nvPr>
            <p:ph type="title" idx="2"/>
          </p:nvPr>
        </p:nvSpPr>
        <p:spPr>
          <a:xfrm>
            <a:off x="1059403" y="3203440"/>
            <a:ext cx="1423200" cy="12112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 sz="1400" dirty="0"/>
            </a:br>
            <a:r>
              <a:rPr lang="en" sz="1400" dirty="0"/>
              <a:t>RMS</a:t>
            </a:r>
            <a:br>
              <a:rPr lang="en" sz="1400" dirty="0"/>
            </a:br>
            <a:r>
              <a:rPr lang="en" sz="1400" dirty="0"/>
              <a:t>ZCR</a:t>
            </a:r>
            <a:br>
              <a:rPr lang="en" sz="1400" dirty="0"/>
            </a:br>
            <a:r>
              <a:rPr lang="en" sz="1400" dirty="0"/>
              <a:t>Spectral Centroid/ROLLOF</a:t>
            </a:r>
            <a:br>
              <a:rPr lang="en" sz="1400" dirty="0"/>
            </a:br>
            <a:endParaRPr sz="1400" dirty="0"/>
          </a:p>
        </p:txBody>
      </p:sp>
      <p:sp>
        <p:nvSpPr>
          <p:cNvPr id="433" name="Google Shape;433;p42"/>
          <p:cNvSpPr/>
          <p:nvPr/>
        </p:nvSpPr>
        <p:spPr>
          <a:xfrm>
            <a:off x="1407253" y="1857390"/>
            <a:ext cx="727500" cy="727500"/>
          </a:xfrm>
          <a:prstGeom prst="donut">
            <a:avLst>
              <a:gd name="adj" fmla="val 768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2"/>
          <p:cNvSpPr/>
          <p:nvPr/>
        </p:nvSpPr>
        <p:spPr>
          <a:xfrm>
            <a:off x="1370844" y="1820980"/>
            <a:ext cx="800700" cy="800700"/>
          </a:xfrm>
          <a:prstGeom prst="blockArc">
            <a:avLst>
              <a:gd name="adj1" fmla="val 10800000"/>
              <a:gd name="adj2" fmla="val 11360391"/>
              <a:gd name="adj3" fmla="val 1285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2"/>
          <p:cNvSpPr txBox="1"/>
          <p:nvPr/>
        </p:nvSpPr>
        <p:spPr>
          <a:xfrm>
            <a:off x="1059403" y="2724103"/>
            <a:ext cx="1423200" cy="32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1.8%</a:t>
            </a:r>
            <a:endParaRPr sz="2400" dirty="0">
              <a:solidFill>
                <a:schemeClr val="dk2"/>
              </a:solidFill>
              <a:latin typeface="Rubik Mono One"/>
              <a:ea typeface="Rubik Mono One"/>
              <a:cs typeface="Rubik Mono One"/>
              <a:sym typeface="Rubik Mono One"/>
            </a:endParaRPr>
          </a:p>
        </p:txBody>
      </p:sp>
      <p:sp>
        <p:nvSpPr>
          <p:cNvPr id="439" name="Google Shape;439;p42"/>
          <p:cNvSpPr/>
          <p:nvPr/>
        </p:nvSpPr>
        <p:spPr>
          <a:xfrm>
            <a:off x="6711374" y="1891216"/>
            <a:ext cx="727500" cy="727500"/>
          </a:xfrm>
          <a:prstGeom prst="donut">
            <a:avLst>
              <a:gd name="adj" fmla="val 768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2"/>
          <p:cNvSpPr/>
          <p:nvPr/>
        </p:nvSpPr>
        <p:spPr>
          <a:xfrm>
            <a:off x="6674965" y="1854807"/>
            <a:ext cx="800700" cy="800700"/>
          </a:xfrm>
          <a:prstGeom prst="blockArc">
            <a:avLst>
              <a:gd name="adj1" fmla="val 10800000"/>
              <a:gd name="adj2" fmla="val 6710966"/>
              <a:gd name="adj3" fmla="val 1715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2"/>
          <p:cNvSpPr txBox="1"/>
          <p:nvPr/>
        </p:nvSpPr>
        <p:spPr>
          <a:xfrm>
            <a:off x="6519463" y="2724103"/>
            <a:ext cx="1423200" cy="32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70%</a:t>
            </a:r>
            <a:endParaRPr sz="2400" dirty="0">
              <a:solidFill>
                <a:schemeClr val="dk2"/>
              </a:solidFill>
              <a:latin typeface="Rubik Mono One"/>
              <a:ea typeface="Rubik Mono One"/>
              <a:cs typeface="Rubik Mono One"/>
              <a:sym typeface="Rubik Mono One"/>
            </a:endParaRPr>
          </a:p>
        </p:txBody>
      </p:sp>
      <p:sp>
        <p:nvSpPr>
          <p:cNvPr id="17" name="Google Shape;439;p42">
            <a:extLst>
              <a:ext uri="{FF2B5EF4-FFF2-40B4-BE49-F238E27FC236}">
                <a16:creationId xmlns:a16="http://schemas.microsoft.com/office/drawing/2014/main" id="{ED05B9F9-CFDB-8440-9A3A-28E826A366FB}"/>
              </a:ext>
            </a:extLst>
          </p:cNvPr>
          <p:cNvSpPr/>
          <p:nvPr/>
        </p:nvSpPr>
        <p:spPr>
          <a:xfrm>
            <a:off x="3239437" y="1885060"/>
            <a:ext cx="727500" cy="727500"/>
          </a:xfrm>
          <a:prstGeom prst="donut">
            <a:avLst>
              <a:gd name="adj" fmla="val 768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0;p42">
            <a:extLst>
              <a:ext uri="{FF2B5EF4-FFF2-40B4-BE49-F238E27FC236}">
                <a16:creationId xmlns:a16="http://schemas.microsoft.com/office/drawing/2014/main" id="{2CD1A68E-4A87-C148-84EC-3221E59E98E6}"/>
              </a:ext>
            </a:extLst>
          </p:cNvPr>
          <p:cNvSpPr/>
          <p:nvPr/>
        </p:nvSpPr>
        <p:spPr>
          <a:xfrm>
            <a:off x="3202837" y="1820980"/>
            <a:ext cx="800700" cy="800700"/>
          </a:xfrm>
          <a:prstGeom prst="blockArc">
            <a:avLst>
              <a:gd name="adj1" fmla="val 10800000"/>
              <a:gd name="adj2" fmla="val 12219761"/>
              <a:gd name="adj3" fmla="val 2248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1;p42">
            <a:extLst>
              <a:ext uri="{FF2B5EF4-FFF2-40B4-BE49-F238E27FC236}">
                <a16:creationId xmlns:a16="http://schemas.microsoft.com/office/drawing/2014/main" id="{AC264327-0AFF-D64F-8777-9FFBB190A9CB}"/>
              </a:ext>
            </a:extLst>
          </p:cNvPr>
          <p:cNvSpPr txBox="1"/>
          <p:nvPr/>
        </p:nvSpPr>
        <p:spPr>
          <a:xfrm>
            <a:off x="2836475" y="2731055"/>
            <a:ext cx="1423200" cy="32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6.5%</a:t>
            </a:r>
            <a:endParaRPr sz="2400" dirty="0">
              <a:solidFill>
                <a:schemeClr val="dk2"/>
              </a:solidFill>
              <a:latin typeface="Rubik Mono One"/>
              <a:ea typeface="Rubik Mono One"/>
              <a:cs typeface="Rubik Mono One"/>
              <a:sym typeface="Rubik Mono One"/>
            </a:endParaRPr>
          </a:p>
        </p:txBody>
      </p:sp>
      <p:sp>
        <p:nvSpPr>
          <p:cNvPr id="20" name="Google Shape;439;p42">
            <a:extLst>
              <a:ext uri="{FF2B5EF4-FFF2-40B4-BE49-F238E27FC236}">
                <a16:creationId xmlns:a16="http://schemas.microsoft.com/office/drawing/2014/main" id="{7371097F-931D-C84B-91C8-2E9AEEFA7EF9}"/>
              </a:ext>
            </a:extLst>
          </p:cNvPr>
          <p:cNvSpPr/>
          <p:nvPr/>
        </p:nvSpPr>
        <p:spPr>
          <a:xfrm>
            <a:off x="4834605" y="1885060"/>
            <a:ext cx="727500" cy="727500"/>
          </a:xfrm>
          <a:prstGeom prst="donut">
            <a:avLst>
              <a:gd name="adj" fmla="val 768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40;p42">
            <a:extLst>
              <a:ext uri="{FF2B5EF4-FFF2-40B4-BE49-F238E27FC236}">
                <a16:creationId xmlns:a16="http://schemas.microsoft.com/office/drawing/2014/main" id="{0A7DD776-E377-284F-91C4-23BBB2FFFF4D}"/>
              </a:ext>
            </a:extLst>
          </p:cNvPr>
          <p:cNvSpPr/>
          <p:nvPr/>
        </p:nvSpPr>
        <p:spPr>
          <a:xfrm>
            <a:off x="4798196" y="1848651"/>
            <a:ext cx="800700" cy="800700"/>
          </a:xfrm>
          <a:prstGeom prst="blockArc">
            <a:avLst>
              <a:gd name="adj1" fmla="val 10800000"/>
              <a:gd name="adj2" fmla="val 13983856"/>
              <a:gd name="adj3" fmla="val 167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41;p42">
            <a:extLst>
              <a:ext uri="{FF2B5EF4-FFF2-40B4-BE49-F238E27FC236}">
                <a16:creationId xmlns:a16="http://schemas.microsoft.com/office/drawing/2014/main" id="{2F17A078-088F-6A4D-9338-EF8D0B19CB2B}"/>
              </a:ext>
            </a:extLst>
          </p:cNvPr>
          <p:cNvSpPr txBox="1"/>
          <p:nvPr/>
        </p:nvSpPr>
        <p:spPr>
          <a:xfrm>
            <a:off x="4486830" y="2731055"/>
            <a:ext cx="1612634" cy="32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21.7%</a:t>
            </a:r>
            <a:endParaRPr sz="2400" dirty="0">
              <a:solidFill>
                <a:schemeClr val="dk2"/>
              </a:solidFill>
              <a:latin typeface="Rubik Mono One"/>
              <a:ea typeface="Rubik Mono One"/>
              <a:cs typeface="Rubik Mono One"/>
              <a:sym typeface="Rubik Mono One"/>
            </a:endParaRPr>
          </a:p>
        </p:txBody>
      </p:sp>
      <p:sp>
        <p:nvSpPr>
          <p:cNvPr id="25" name="Google Shape;430;p42">
            <a:extLst>
              <a:ext uri="{FF2B5EF4-FFF2-40B4-BE49-F238E27FC236}">
                <a16:creationId xmlns:a16="http://schemas.microsoft.com/office/drawing/2014/main" id="{B94B6E55-2851-E14C-8E78-F21337DCE0E4}"/>
              </a:ext>
            </a:extLst>
          </p:cNvPr>
          <p:cNvSpPr txBox="1">
            <a:spLocks/>
          </p:cNvSpPr>
          <p:nvPr/>
        </p:nvSpPr>
        <p:spPr>
          <a:xfrm>
            <a:off x="2891587" y="3203440"/>
            <a:ext cx="1223213" cy="7250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2pPr>
            <a:lvl3pPr marR="0" lvl="2"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3pPr>
            <a:lvl4pPr marR="0" lvl="3"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4pPr>
            <a:lvl5pPr marR="0" lvl="4"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5pPr>
            <a:lvl6pPr marR="0" lvl="5"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6pPr>
            <a:lvl7pPr marR="0" lvl="6"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7pPr>
            <a:lvl8pPr marR="0" lvl="7"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8pPr>
            <a:lvl9pPr marR="0" lvl="8"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9pPr>
          </a:lstStyle>
          <a:p>
            <a:pPr algn="l"/>
            <a:br>
              <a:rPr lang="en-SG" sz="1400" dirty="0"/>
            </a:br>
            <a:r>
              <a:rPr lang="en-SG" sz="1400" dirty="0"/>
              <a:t>Chroma STFT</a:t>
            </a:r>
            <a:br>
              <a:rPr lang="en-SG" sz="1400" dirty="0"/>
            </a:br>
            <a:endParaRPr lang="en-SG" sz="1400" dirty="0"/>
          </a:p>
        </p:txBody>
      </p:sp>
      <p:sp>
        <p:nvSpPr>
          <p:cNvPr id="26" name="Google Shape;430;p42">
            <a:extLst>
              <a:ext uri="{FF2B5EF4-FFF2-40B4-BE49-F238E27FC236}">
                <a16:creationId xmlns:a16="http://schemas.microsoft.com/office/drawing/2014/main" id="{498EF1EF-586B-4041-9CFF-CBC7A8798492}"/>
              </a:ext>
            </a:extLst>
          </p:cNvPr>
          <p:cNvSpPr txBox="1">
            <a:spLocks/>
          </p:cNvSpPr>
          <p:nvPr/>
        </p:nvSpPr>
        <p:spPr>
          <a:xfrm>
            <a:off x="4613564" y="3203440"/>
            <a:ext cx="1223213" cy="7242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2pPr>
            <a:lvl3pPr marR="0" lvl="2"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3pPr>
            <a:lvl4pPr marR="0" lvl="3"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4pPr>
            <a:lvl5pPr marR="0" lvl="4"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5pPr>
            <a:lvl6pPr marR="0" lvl="5"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6pPr>
            <a:lvl7pPr marR="0" lvl="6"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7pPr>
            <a:lvl8pPr marR="0" lvl="7"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8pPr>
            <a:lvl9pPr marR="0" lvl="8"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9pPr>
          </a:lstStyle>
          <a:p>
            <a:pPr algn="l"/>
            <a:br>
              <a:rPr lang="en-SG" sz="1600" dirty="0"/>
            </a:br>
            <a:r>
              <a:rPr lang="en-SG" sz="1600" dirty="0"/>
              <a:t>MFCC</a:t>
            </a:r>
            <a:br>
              <a:rPr lang="en-SG" sz="1600" dirty="0"/>
            </a:br>
            <a:endParaRPr lang="en-SG" sz="1600" dirty="0"/>
          </a:p>
        </p:txBody>
      </p:sp>
      <p:sp>
        <p:nvSpPr>
          <p:cNvPr id="27" name="Google Shape;430;p42">
            <a:extLst>
              <a:ext uri="{FF2B5EF4-FFF2-40B4-BE49-F238E27FC236}">
                <a16:creationId xmlns:a16="http://schemas.microsoft.com/office/drawing/2014/main" id="{5FA0D9E3-8274-D84B-97D9-35089EF156E1}"/>
              </a:ext>
            </a:extLst>
          </p:cNvPr>
          <p:cNvSpPr txBox="1">
            <a:spLocks/>
          </p:cNvSpPr>
          <p:nvPr/>
        </p:nvSpPr>
        <p:spPr>
          <a:xfrm>
            <a:off x="6557573" y="3202644"/>
            <a:ext cx="1762601" cy="7250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2pPr>
            <a:lvl3pPr marR="0" lvl="2"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3pPr>
            <a:lvl4pPr marR="0" lvl="3"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4pPr>
            <a:lvl5pPr marR="0" lvl="4"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5pPr>
            <a:lvl6pPr marR="0" lvl="5"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6pPr>
            <a:lvl7pPr marR="0" lvl="6"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7pPr>
            <a:lvl8pPr marR="0" lvl="7"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8pPr>
            <a:lvl9pPr marR="0" lvl="8"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9pPr>
          </a:lstStyle>
          <a:p>
            <a:pPr algn="l"/>
            <a:br>
              <a:rPr lang="en-SG" sz="1400" dirty="0"/>
            </a:br>
            <a:r>
              <a:rPr lang="en-SG" sz="1400" dirty="0"/>
              <a:t>MEL SPECTOGRAM</a:t>
            </a:r>
            <a:br>
              <a:rPr lang="en-SG" sz="1400" dirty="0"/>
            </a:br>
            <a:endParaRPr lang="en-SG" sz="1400" dirty="0"/>
          </a:p>
        </p:txBody>
      </p:sp>
    </p:spTree>
    <p:extLst>
      <p:ext uri="{BB962C8B-B14F-4D97-AF65-F5344CB8AC3E}">
        <p14:creationId xmlns:p14="http://schemas.microsoft.com/office/powerpoint/2010/main" val="4124107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2"/>
          <p:cNvSpPr txBox="1">
            <a:spLocks noGrp="1"/>
          </p:cNvSpPr>
          <p:nvPr>
            <p:ph type="title"/>
          </p:nvPr>
        </p:nvSpPr>
        <p:spPr>
          <a:xfrm>
            <a:off x="1382232" y="511529"/>
            <a:ext cx="5978512" cy="477600"/>
          </a:xfrm>
          <a:prstGeom prst="rect">
            <a:avLst/>
          </a:prstGeom>
        </p:spPr>
        <p:txBody>
          <a:bodyPr spcFirstLastPara="1" wrap="square" lIns="91425" tIns="91425" rIns="91425" bIns="91425" anchor="t" anchorCtr="0">
            <a:noAutofit/>
          </a:bodyPr>
          <a:lstStyle/>
          <a:p>
            <a:pPr lvl="0"/>
            <a:r>
              <a:rPr lang="en" dirty="0"/>
              <a:t>TRAIN TEST SPLIT (</a:t>
            </a:r>
            <a:r>
              <a:rPr lang="en-SG" dirty="0"/>
              <a:t>4,528 samples)</a:t>
            </a:r>
            <a:endParaRPr dirty="0"/>
          </a:p>
        </p:txBody>
      </p:sp>
      <p:sp>
        <p:nvSpPr>
          <p:cNvPr id="3" name="Google Shape;426;p42">
            <a:extLst>
              <a:ext uri="{FF2B5EF4-FFF2-40B4-BE49-F238E27FC236}">
                <a16:creationId xmlns:a16="http://schemas.microsoft.com/office/drawing/2014/main" id="{F410E18B-F1D8-A04F-9E4E-03788458B609}"/>
              </a:ext>
            </a:extLst>
          </p:cNvPr>
          <p:cNvSpPr txBox="1">
            <a:spLocks/>
          </p:cNvSpPr>
          <p:nvPr/>
        </p:nvSpPr>
        <p:spPr>
          <a:xfrm>
            <a:off x="1336431" y="1537808"/>
            <a:ext cx="3235569"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9pPr>
          </a:lstStyle>
          <a:p>
            <a:r>
              <a:rPr lang="en-SG" dirty="0"/>
              <a:t>TRAIN: 75%</a:t>
            </a:r>
          </a:p>
        </p:txBody>
      </p:sp>
      <p:sp>
        <p:nvSpPr>
          <p:cNvPr id="4" name="Google Shape;426;p42">
            <a:extLst>
              <a:ext uri="{FF2B5EF4-FFF2-40B4-BE49-F238E27FC236}">
                <a16:creationId xmlns:a16="http://schemas.microsoft.com/office/drawing/2014/main" id="{31C52480-E556-024F-A0A9-944521542461}"/>
              </a:ext>
            </a:extLst>
          </p:cNvPr>
          <p:cNvSpPr txBox="1">
            <a:spLocks/>
          </p:cNvSpPr>
          <p:nvPr/>
        </p:nvSpPr>
        <p:spPr>
          <a:xfrm>
            <a:off x="1226353" y="3530283"/>
            <a:ext cx="3145135"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9pPr>
          </a:lstStyle>
          <a:p>
            <a:r>
              <a:rPr lang="en-SG" dirty="0"/>
              <a:t>TEST: 25%</a:t>
            </a:r>
          </a:p>
        </p:txBody>
      </p:sp>
      <p:sp>
        <p:nvSpPr>
          <p:cNvPr id="6" name="TextBox 5">
            <a:extLst>
              <a:ext uri="{FF2B5EF4-FFF2-40B4-BE49-F238E27FC236}">
                <a16:creationId xmlns:a16="http://schemas.microsoft.com/office/drawing/2014/main" id="{2AD59532-8337-894A-9E33-F0E0EE516ABB}"/>
              </a:ext>
            </a:extLst>
          </p:cNvPr>
          <p:cNvSpPr txBox="1"/>
          <p:nvPr/>
        </p:nvSpPr>
        <p:spPr>
          <a:xfrm>
            <a:off x="2645986" y="2015408"/>
            <a:ext cx="5091245" cy="1200329"/>
          </a:xfrm>
          <a:prstGeom prst="rect">
            <a:avLst/>
          </a:prstGeom>
          <a:noFill/>
        </p:spPr>
        <p:txBody>
          <a:bodyPr wrap="square">
            <a:spAutoFit/>
          </a:bodyPr>
          <a:lstStyle/>
          <a:p>
            <a:r>
              <a:rPr lang="en-SG" sz="1800" dirty="0">
                <a:latin typeface="Lato" panose="020F0502020204030203" pitchFamily="34" charset="0"/>
                <a:ea typeface="Lato" panose="020F0502020204030203" pitchFamily="34" charset="0"/>
                <a:cs typeface="Lato" panose="020F0502020204030203" pitchFamily="34" charset="0"/>
              </a:rPr>
              <a:t>Original: 		3,396</a:t>
            </a:r>
          </a:p>
          <a:p>
            <a:r>
              <a:rPr lang="en-SG" sz="1800" dirty="0">
                <a:solidFill>
                  <a:srgbClr val="FF0000"/>
                </a:solidFill>
                <a:latin typeface="Lato" panose="020F0502020204030203" pitchFamily="34" charset="0"/>
                <a:ea typeface="Lato" panose="020F0502020204030203" pitchFamily="34" charset="0"/>
                <a:cs typeface="Lato" panose="020F0502020204030203" pitchFamily="34" charset="0"/>
              </a:rPr>
              <a:t>w/ Noise: 	3,396</a:t>
            </a:r>
          </a:p>
          <a:p>
            <a:r>
              <a:rPr lang="en-SG" sz="1800" dirty="0">
                <a:solidFill>
                  <a:srgbClr val="FF0000"/>
                </a:solidFill>
                <a:latin typeface="Lato" panose="020F0502020204030203" pitchFamily="34" charset="0"/>
                <a:ea typeface="Lato" panose="020F0502020204030203" pitchFamily="34" charset="0"/>
                <a:cs typeface="Lato" panose="020F0502020204030203" pitchFamily="34" charset="0"/>
              </a:rPr>
              <a:t>Change of Pitch: 	3,396</a:t>
            </a:r>
          </a:p>
          <a:p>
            <a:r>
              <a:rPr lang="en-SG" sz="1800" b="1" dirty="0">
                <a:latin typeface="Lato" panose="020F0502020204030203" pitchFamily="34" charset="0"/>
                <a:ea typeface="Lato" panose="020F0502020204030203" pitchFamily="34" charset="0"/>
                <a:cs typeface="Lato" panose="020F0502020204030203" pitchFamily="34" charset="0"/>
              </a:rPr>
              <a:t>Total: 		10,188</a:t>
            </a:r>
            <a:endParaRPr lang="en-US" sz="1800" b="1" dirty="0">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71D8A7D4-4DBC-8A41-8124-AC37CB754838}"/>
              </a:ext>
            </a:extLst>
          </p:cNvPr>
          <p:cNvSpPr txBox="1"/>
          <p:nvPr/>
        </p:nvSpPr>
        <p:spPr>
          <a:xfrm>
            <a:off x="2954215" y="4137763"/>
            <a:ext cx="1431250" cy="369332"/>
          </a:xfrm>
          <a:prstGeom prst="rect">
            <a:avLst/>
          </a:prstGeom>
          <a:noFill/>
        </p:spPr>
        <p:txBody>
          <a:bodyPr wrap="square">
            <a:spAutoFit/>
          </a:bodyPr>
          <a:lstStyle/>
          <a:p>
            <a:r>
              <a:rPr lang="en-SG" sz="1800" b="1" dirty="0">
                <a:latin typeface="Lato" panose="020F0502020204030203" pitchFamily="34" charset="0"/>
                <a:ea typeface="Lato" panose="020F0502020204030203" pitchFamily="34" charset="0"/>
                <a:cs typeface="Lato" panose="020F0502020204030203" pitchFamily="34" charset="0"/>
              </a:rPr>
              <a:t>1,132</a:t>
            </a:r>
            <a:endParaRPr lang="en-US" sz="1800" b="1"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265430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9"/>
          <p:cNvSpPr txBox="1">
            <a:spLocks noGrp="1"/>
          </p:cNvSpPr>
          <p:nvPr>
            <p:ph type="title"/>
          </p:nvPr>
        </p:nvSpPr>
        <p:spPr>
          <a:xfrm>
            <a:off x="927534" y="619394"/>
            <a:ext cx="7704000" cy="477600"/>
          </a:xfrm>
          <a:prstGeom prst="rect">
            <a:avLst/>
          </a:prstGeom>
        </p:spPr>
        <p:txBody>
          <a:bodyPr spcFirstLastPara="1" wrap="square" lIns="91425" tIns="91425" rIns="91425" bIns="91425" anchor="t" anchorCtr="0">
            <a:noAutofit/>
          </a:bodyPr>
          <a:lstStyle/>
          <a:p>
            <a:pPr lvl="0"/>
            <a:r>
              <a:rPr lang="en-US" dirty="0">
                <a:solidFill>
                  <a:srgbClr val="5F8794"/>
                </a:solidFill>
              </a:rPr>
              <a:t>Accuracy</a:t>
            </a:r>
            <a:endParaRPr dirty="0"/>
          </a:p>
        </p:txBody>
      </p:sp>
      <p:graphicFrame>
        <p:nvGraphicFramePr>
          <p:cNvPr id="545" name="Google Shape;545;p49"/>
          <p:cNvGraphicFramePr/>
          <p:nvPr>
            <p:extLst>
              <p:ext uri="{D42A27DB-BD31-4B8C-83A1-F6EECF244321}">
                <p14:modId xmlns:p14="http://schemas.microsoft.com/office/powerpoint/2010/main" val="3139455492"/>
              </p:ext>
            </p:extLst>
          </p:nvPr>
        </p:nvGraphicFramePr>
        <p:xfrm>
          <a:off x="1038067" y="1755505"/>
          <a:ext cx="7915015" cy="2473420"/>
        </p:xfrm>
        <a:graphic>
          <a:graphicData uri="http://schemas.openxmlformats.org/drawingml/2006/table">
            <a:tbl>
              <a:tblPr>
                <a:noFill/>
                <a:tableStyleId>{56C8776B-3936-4E05-946D-9E343ACA4ACF}</a:tableStyleId>
              </a:tblPr>
              <a:tblGrid>
                <a:gridCol w="1142425">
                  <a:extLst>
                    <a:ext uri="{9D8B030D-6E8A-4147-A177-3AD203B41FA5}">
                      <a16:colId xmlns:a16="http://schemas.microsoft.com/office/drawing/2014/main" val="356864029"/>
                    </a:ext>
                  </a:extLst>
                </a:gridCol>
                <a:gridCol w="1412717">
                  <a:extLst>
                    <a:ext uri="{9D8B030D-6E8A-4147-A177-3AD203B41FA5}">
                      <a16:colId xmlns:a16="http://schemas.microsoft.com/office/drawing/2014/main" val="20001"/>
                    </a:ext>
                  </a:extLst>
                </a:gridCol>
                <a:gridCol w="1933384">
                  <a:extLst>
                    <a:ext uri="{9D8B030D-6E8A-4147-A177-3AD203B41FA5}">
                      <a16:colId xmlns:a16="http://schemas.microsoft.com/office/drawing/2014/main" val="20002"/>
                    </a:ext>
                  </a:extLst>
                </a:gridCol>
                <a:gridCol w="1919236">
                  <a:extLst>
                    <a:ext uri="{9D8B030D-6E8A-4147-A177-3AD203B41FA5}">
                      <a16:colId xmlns:a16="http://schemas.microsoft.com/office/drawing/2014/main" val="20003"/>
                    </a:ext>
                  </a:extLst>
                </a:gridCol>
                <a:gridCol w="1507253">
                  <a:extLst>
                    <a:ext uri="{9D8B030D-6E8A-4147-A177-3AD203B41FA5}">
                      <a16:colId xmlns:a16="http://schemas.microsoft.com/office/drawing/2014/main" val="3649028064"/>
                    </a:ext>
                  </a:extLst>
                </a:gridCol>
              </a:tblGrid>
              <a:tr h="858868">
                <a:tc>
                  <a:txBody>
                    <a:bodyPr/>
                    <a:lstStyle/>
                    <a:p>
                      <a:pPr marL="0" lvl="0" indent="0" algn="ctr" rtl="0">
                        <a:spcBef>
                          <a:spcPts val="0"/>
                        </a:spcBef>
                        <a:spcAft>
                          <a:spcPts val="0"/>
                        </a:spcAft>
                        <a:buNone/>
                      </a:pPr>
                      <a:endParaRPr lang="en-US" sz="1600" dirty="0">
                        <a:solidFill>
                          <a:schemeClr val="dk2"/>
                        </a:solidFill>
                        <a:latin typeface="Rubik Mono One"/>
                        <a:ea typeface="Rubik Mono One"/>
                        <a:cs typeface="Rubik Mono One"/>
                        <a:sym typeface="Rubik Mono One"/>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solidFill>
                            <a:schemeClr val="dk2"/>
                          </a:solidFill>
                          <a:latin typeface="Rubik Mono One"/>
                          <a:ea typeface="Rubik Mono One"/>
                          <a:cs typeface="Rubik Mono One"/>
                          <a:sym typeface="Rubik Mono One"/>
                        </a:rPr>
                        <a:t>*Random</a:t>
                      </a:r>
                    </a:p>
                    <a:p>
                      <a:pPr marL="0" lvl="0" indent="0" algn="ctr" rtl="0">
                        <a:spcBef>
                          <a:spcPts val="0"/>
                        </a:spcBef>
                        <a:spcAft>
                          <a:spcPts val="0"/>
                        </a:spcAft>
                        <a:buNone/>
                      </a:pPr>
                      <a:r>
                        <a:rPr lang="en-US" sz="1600" dirty="0">
                          <a:solidFill>
                            <a:schemeClr val="dk2"/>
                          </a:solidFill>
                          <a:latin typeface="Rubik Mono One"/>
                          <a:ea typeface="Rubik Mono One"/>
                          <a:cs typeface="Rubik Mono One"/>
                          <a:sym typeface="Rubik Mono One"/>
                        </a:rPr>
                        <a:t>Forest</a:t>
                      </a:r>
                    </a:p>
                  </a:txBody>
                  <a:tcPr marL="91425" marR="91425" marT="90000"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solidFill>
                            <a:schemeClr val="dk2"/>
                          </a:solidFill>
                          <a:latin typeface="Rubik Mono One"/>
                          <a:ea typeface="Rubik Mono One"/>
                          <a:cs typeface="Rubik Mono One"/>
                          <a:sym typeface="Rubik Mono One"/>
                        </a:rPr>
                        <a:t>*MLP Classifier</a:t>
                      </a:r>
                      <a:endParaRPr sz="1600" dirty="0">
                        <a:solidFill>
                          <a:schemeClr val="dk2"/>
                        </a:solidFill>
                        <a:latin typeface="Rubik Mono One"/>
                        <a:ea typeface="Rubik Mono One"/>
                        <a:cs typeface="Rubik Mono One"/>
                        <a:sym typeface="Rubik Mono One"/>
                      </a:endParaRPr>
                    </a:p>
                  </a:txBody>
                  <a:tcPr marL="91425" marR="91425" marT="90000" marB="91425" anchor="ctr">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solidFill>
                            <a:schemeClr val="dk2"/>
                          </a:solidFill>
                          <a:latin typeface="Rubik Mono One"/>
                          <a:ea typeface="Rubik Mono One"/>
                          <a:cs typeface="Rubik Mono One"/>
                          <a:sym typeface="Rubik Mono One"/>
                        </a:rPr>
                        <a:t>*Voting Classifier</a:t>
                      </a:r>
                      <a:endParaRPr sz="1600" dirty="0">
                        <a:solidFill>
                          <a:schemeClr val="dk2"/>
                        </a:solidFill>
                        <a:latin typeface="Rubik Mono One"/>
                        <a:ea typeface="Rubik Mono One"/>
                        <a:cs typeface="Rubik Mono One"/>
                        <a:sym typeface="Rubik Mono One"/>
                      </a:endParaRPr>
                    </a:p>
                  </a:txBody>
                  <a:tcPr marL="91425" marR="91425" marT="90000" marB="91425" anchor="ctr">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solidFill>
                            <a:schemeClr val="dk2"/>
                          </a:solidFill>
                          <a:latin typeface="Rubik Mono One"/>
                          <a:ea typeface="Rubik Mono One"/>
                          <a:cs typeface="Rubik Mono One"/>
                          <a:sym typeface="Rubik Mono One"/>
                        </a:rPr>
                        <a:t>TF – CONV1d</a:t>
                      </a:r>
                      <a:endParaRPr sz="1600" dirty="0">
                        <a:solidFill>
                          <a:schemeClr val="dk2"/>
                        </a:solidFill>
                        <a:latin typeface="Rubik Mono One"/>
                        <a:ea typeface="Rubik Mono One"/>
                        <a:cs typeface="Rubik Mono One"/>
                        <a:sym typeface="Rubik Mono One"/>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807276">
                <a:tc>
                  <a:txBody>
                    <a:bodyPr/>
                    <a:lstStyle/>
                    <a:p>
                      <a:pPr marL="0" lvl="0" indent="0" algn="ctr" rtl="0">
                        <a:spcBef>
                          <a:spcPts val="0"/>
                        </a:spcBef>
                        <a:spcAft>
                          <a:spcPts val="0"/>
                        </a:spcAft>
                        <a:buNone/>
                      </a:pPr>
                      <a:r>
                        <a:rPr lang="en-US" sz="2400" b="1" dirty="0">
                          <a:solidFill>
                            <a:schemeClr val="dk2"/>
                          </a:solidFill>
                          <a:latin typeface="Lato"/>
                          <a:ea typeface="Lato"/>
                          <a:cs typeface="Lato"/>
                          <a:sym typeface="Lato"/>
                        </a:rPr>
                        <a:t>TRAIN</a:t>
                      </a:r>
                      <a:endParaRPr sz="2400" b="1" dirty="0">
                        <a:solidFill>
                          <a:schemeClr val="dk2"/>
                        </a:solidFill>
                        <a:latin typeface="Lato"/>
                        <a:ea typeface="Lato"/>
                        <a:cs typeface="Lato"/>
                        <a:sym typeface="Lato"/>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800" b="1" dirty="0">
                          <a:solidFill>
                            <a:schemeClr val="dk2"/>
                          </a:solidFill>
                          <a:latin typeface="Lato"/>
                          <a:ea typeface="Lato"/>
                          <a:cs typeface="Lato"/>
                          <a:sym typeface="Lato"/>
                        </a:rPr>
                        <a:t>100%</a:t>
                      </a:r>
                      <a:endParaRPr sz="2800" b="1" dirty="0">
                        <a:solidFill>
                          <a:schemeClr val="dk2"/>
                        </a:solidFill>
                        <a:latin typeface="Lato"/>
                        <a:ea typeface="Lato"/>
                        <a:cs typeface="Lato"/>
                        <a:sym typeface="Lato"/>
                      </a:endParaRPr>
                    </a:p>
                  </a:txBody>
                  <a:tcPr marL="91425" marR="91425" marT="90000"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800" b="1" dirty="0">
                          <a:solidFill>
                            <a:schemeClr val="dk2"/>
                          </a:solidFill>
                          <a:latin typeface="Lato"/>
                          <a:ea typeface="Lato"/>
                          <a:cs typeface="Lato"/>
                          <a:sym typeface="Lato"/>
                        </a:rPr>
                        <a:t>100%</a:t>
                      </a:r>
                      <a:endParaRPr sz="2800" b="1" dirty="0">
                        <a:solidFill>
                          <a:schemeClr val="dk2"/>
                        </a:solidFill>
                        <a:latin typeface="Lato"/>
                        <a:ea typeface="Lato"/>
                        <a:cs typeface="Lato"/>
                        <a:sym typeface="Lato"/>
                      </a:endParaRPr>
                    </a:p>
                  </a:txBody>
                  <a:tcPr marL="91425" marR="91425" marT="90000" marB="91425" anchor="ctr">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800" b="1" i="0" u="none" strike="noStrike" cap="none" dirty="0">
                          <a:solidFill>
                            <a:schemeClr val="dk2"/>
                          </a:solidFill>
                          <a:latin typeface="Lato"/>
                          <a:ea typeface="Lato"/>
                          <a:cs typeface="Lato"/>
                          <a:sym typeface="Lato"/>
                        </a:rPr>
                        <a:t>100%</a:t>
                      </a:r>
                      <a:endParaRPr sz="2800" b="1" i="0" u="none" strike="noStrike" cap="none" dirty="0">
                        <a:solidFill>
                          <a:schemeClr val="dk2"/>
                        </a:solidFill>
                        <a:latin typeface="Lato"/>
                        <a:ea typeface="Lato"/>
                        <a:cs typeface="Lato"/>
                        <a:sym typeface="Lato"/>
                      </a:endParaRPr>
                    </a:p>
                  </a:txBody>
                  <a:tcPr marL="91425" marR="91425" marT="90000" marB="91425" anchor="ctr">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2800" b="1" i="0" u="none" strike="noStrike" cap="none" dirty="0">
                          <a:solidFill>
                            <a:schemeClr val="dk2"/>
                          </a:solidFill>
                          <a:latin typeface="Lato"/>
                          <a:ea typeface="Lato"/>
                          <a:cs typeface="Lato"/>
                          <a:sym typeface="Lato"/>
                        </a:rPr>
                        <a:t>100%</a:t>
                      </a:r>
                      <a:endParaRPr sz="2800" b="1" i="0" u="none" strike="noStrike" cap="none" dirty="0">
                        <a:solidFill>
                          <a:schemeClr val="dk2"/>
                        </a:solidFill>
                        <a:latin typeface="Lato"/>
                        <a:ea typeface="Lato"/>
                        <a:cs typeface="Lato"/>
                        <a:sym typeface="Lato"/>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807276">
                <a:tc>
                  <a:txBody>
                    <a:bodyPr/>
                    <a:lstStyle/>
                    <a:p>
                      <a:pPr marL="0" lvl="0" indent="0" algn="ctr" rtl="0">
                        <a:spcBef>
                          <a:spcPts val="0"/>
                        </a:spcBef>
                        <a:spcAft>
                          <a:spcPts val="0"/>
                        </a:spcAft>
                        <a:buNone/>
                      </a:pPr>
                      <a:r>
                        <a:rPr lang="en-US" sz="2400" b="1" dirty="0">
                          <a:solidFill>
                            <a:schemeClr val="dk2"/>
                          </a:solidFill>
                          <a:latin typeface="Lato"/>
                          <a:ea typeface="Lato"/>
                          <a:cs typeface="Lato"/>
                          <a:sym typeface="Lato"/>
                        </a:rPr>
                        <a:t>TEST</a:t>
                      </a:r>
                      <a:endParaRPr sz="2400" b="1" dirty="0">
                        <a:solidFill>
                          <a:schemeClr val="dk2"/>
                        </a:solidFill>
                        <a:latin typeface="Lato"/>
                        <a:ea typeface="Lato"/>
                        <a:cs typeface="Lato"/>
                        <a:sym typeface="Lato"/>
                      </a:endParaRPr>
                    </a:p>
                  </a:txBody>
                  <a:tcPr marL="91425" marR="91425" marT="90000" marB="91425" anchor="ctr">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800" b="1" dirty="0">
                          <a:solidFill>
                            <a:schemeClr val="dk2"/>
                          </a:solidFill>
                          <a:latin typeface="Lato"/>
                          <a:ea typeface="Lato"/>
                          <a:cs typeface="Lato"/>
                          <a:sym typeface="Lato"/>
                        </a:rPr>
                        <a:t>83%</a:t>
                      </a:r>
                      <a:endParaRPr sz="2800" b="1" dirty="0">
                        <a:solidFill>
                          <a:schemeClr val="dk2"/>
                        </a:solidFill>
                        <a:latin typeface="Lato"/>
                        <a:ea typeface="Lato"/>
                        <a:cs typeface="Lato"/>
                        <a:sym typeface="Lato"/>
                      </a:endParaRPr>
                    </a:p>
                  </a:txBody>
                  <a:tcPr marL="91425" marR="91425" marT="90000" marB="91425" anchor="ctr">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800" b="1" dirty="0">
                          <a:solidFill>
                            <a:schemeClr val="dk2"/>
                          </a:solidFill>
                          <a:latin typeface="Lato"/>
                          <a:ea typeface="Lato"/>
                          <a:cs typeface="Lato"/>
                          <a:sym typeface="Lato"/>
                        </a:rPr>
                        <a:t>88%</a:t>
                      </a:r>
                      <a:endParaRPr sz="2800" b="1" dirty="0">
                        <a:solidFill>
                          <a:schemeClr val="dk2"/>
                        </a:solidFill>
                        <a:latin typeface="Lato"/>
                        <a:ea typeface="Lato"/>
                        <a:cs typeface="Lato"/>
                        <a:sym typeface="Lato"/>
                      </a:endParaRPr>
                    </a:p>
                  </a:txBody>
                  <a:tcPr marL="91425" marR="91425" marT="90000" marB="91425" anchor="ctr">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800" b="1" i="0" u="none" strike="noStrike" cap="none" dirty="0">
                          <a:solidFill>
                            <a:schemeClr val="dk2"/>
                          </a:solidFill>
                          <a:latin typeface="Lato"/>
                          <a:ea typeface="Lato"/>
                          <a:cs typeface="Lato"/>
                          <a:sym typeface="Lato"/>
                        </a:rPr>
                        <a:t>89%</a:t>
                      </a:r>
                      <a:endParaRPr sz="2800" b="1" i="0" u="none" strike="noStrike" cap="none" dirty="0">
                        <a:solidFill>
                          <a:schemeClr val="dk2"/>
                        </a:solidFill>
                        <a:latin typeface="Lato"/>
                        <a:ea typeface="Lato"/>
                        <a:cs typeface="Lato"/>
                        <a:sym typeface="Lato"/>
                      </a:endParaRPr>
                    </a:p>
                  </a:txBody>
                  <a:tcPr marL="91425" marR="91425" marT="90000" marB="91425" anchor="ctr">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2800" b="1" i="0" u="none" strike="noStrike" cap="none" dirty="0">
                          <a:solidFill>
                            <a:schemeClr val="dk2"/>
                          </a:solidFill>
                          <a:latin typeface="Lato"/>
                          <a:ea typeface="Lato"/>
                          <a:cs typeface="Lato"/>
                          <a:sym typeface="Lato"/>
                        </a:rPr>
                        <a:t>90%</a:t>
                      </a:r>
                      <a:endParaRPr sz="2800" b="1" i="0" u="none" strike="noStrike" cap="none" dirty="0">
                        <a:solidFill>
                          <a:schemeClr val="dk2"/>
                        </a:solidFill>
                        <a:latin typeface="Lato"/>
                        <a:ea typeface="Lato"/>
                        <a:cs typeface="Lato"/>
                        <a:sym typeface="Lato"/>
                      </a:endParaRPr>
                    </a:p>
                  </a:txBody>
                  <a:tcPr marL="91425" marR="91425" marT="90000"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267082685"/>
                  </a:ext>
                </a:extLst>
              </a:tr>
            </a:tbl>
          </a:graphicData>
        </a:graphic>
      </p:graphicFrame>
      <p:sp>
        <p:nvSpPr>
          <p:cNvPr id="7" name="TextBox 6">
            <a:extLst>
              <a:ext uri="{FF2B5EF4-FFF2-40B4-BE49-F238E27FC236}">
                <a16:creationId xmlns:a16="http://schemas.microsoft.com/office/drawing/2014/main" id="{C4AE11F7-4010-2F47-A459-08E0D4695DE7}"/>
              </a:ext>
            </a:extLst>
          </p:cNvPr>
          <p:cNvSpPr txBox="1"/>
          <p:nvPr/>
        </p:nvSpPr>
        <p:spPr>
          <a:xfrm>
            <a:off x="5538355" y="4743390"/>
            <a:ext cx="3938154" cy="400110"/>
          </a:xfrm>
          <a:prstGeom prst="rect">
            <a:avLst/>
          </a:prstGeom>
          <a:noFill/>
        </p:spPr>
        <p:txBody>
          <a:bodyPr wrap="square">
            <a:spAutoFit/>
          </a:bodyPr>
          <a:lstStyle/>
          <a:p>
            <a:r>
              <a:rPr lang="en" sz="2000" b="1" i="1" dirty="0">
                <a:solidFill>
                  <a:schemeClr val="dk2"/>
                </a:solidFill>
                <a:latin typeface="Lato"/>
                <a:ea typeface="Lato"/>
                <a:cs typeface="Lato"/>
                <a:sym typeface="Lato"/>
              </a:rPr>
              <a:t>*Best Parameters using </a:t>
            </a:r>
            <a:r>
              <a:rPr lang="en" sz="2000" b="1" i="1" dirty="0" err="1">
                <a:solidFill>
                  <a:schemeClr val="dk2"/>
                </a:solidFill>
                <a:latin typeface="Lato"/>
                <a:ea typeface="Lato"/>
                <a:cs typeface="Lato"/>
                <a:sym typeface="Lato"/>
              </a:rPr>
              <a:t>Optuna</a:t>
            </a:r>
            <a:endParaRPr lang="en-US" sz="2000" i="1" dirty="0"/>
          </a:p>
        </p:txBody>
      </p:sp>
    </p:spTree>
    <p:extLst>
      <p:ext uri="{BB962C8B-B14F-4D97-AF65-F5344CB8AC3E}">
        <p14:creationId xmlns:p14="http://schemas.microsoft.com/office/powerpoint/2010/main" val="2357943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9"/>
          <p:cNvSpPr txBox="1">
            <a:spLocks noGrp="1"/>
          </p:cNvSpPr>
          <p:nvPr>
            <p:ph type="title"/>
          </p:nvPr>
        </p:nvSpPr>
        <p:spPr>
          <a:xfrm>
            <a:off x="927534" y="619394"/>
            <a:ext cx="7704000" cy="477600"/>
          </a:xfrm>
          <a:prstGeom prst="rect">
            <a:avLst/>
          </a:prstGeom>
        </p:spPr>
        <p:txBody>
          <a:bodyPr spcFirstLastPara="1" wrap="square" lIns="91425" tIns="91425" rIns="91425" bIns="91425" anchor="t" anchorCtr="0">
            <a:noAutofit/>
          </a:bodyPr>
          <a:lstStyle/>
          <a:p>
            <a:pPr lvl="0"/>
            <a:r>
              <a:rPr lang="en-US" dirty="0">
                <a:solidFill>
                  <a:srgbClr val="5F8794"/>
                </a:solidFill>
              </a:rPr>
              <a:t>CONV1D</a:t>
            </a:r>
            <a:endParaRPr dirty="0"/>
          </a:p>
        </p:txBody>
      </p:sp>
      <p:sp>
        <p:nvSpPr>
          <p:cNvPr id="4" name="TextBox 3">
            <a:extLst>
              <a:ext uri="{FF2B5EF4-FFF2-40B4-BE49-F238E27FC236}">
                <a16:creationId xmlns:a16="http://schemas.microsoft.com/office/drawing/2014/main" id="{340BE72E-EEBD-7A42-9471-BE8E81556E3B}"/>
              </a:ext>
            </a:extLst>
          </p:cNvPr>
          <p:cNvSpPr txBox="1"/>
          <p:nvPr/>
        </p:nvSpPr>
        <p:spPr>
          <a:xfrm rot="16200000">
            <a:off x="130000" y="2402894"/>
            <a:ext cx="1670958" cy="276999"/>
          </a:xfrm>
          <a:prstGeom prst="rect">
            <a:avLst/>
          </a:prstGeom>
          <a:solidFill>
            <a:srgbClr val="FFC000"/>
          </a:solidFill>
        </p:spPr>
        <p:txBody>
          <a:bodyPr wrap="square" rtlCol="0">
            <a:spAutoFit/>
          </a:bodyPr>
          <a:lstStyle/>
          <a:p>
            <a:pPr algn="ctr"/>
            <a:r>
              <a:rPr lang="en-US" sz="1200" dirty="0"/>
              <a:t>CONV1D (256)</a:t>
            </a:r>
          </a:p>
        </p:txBody>
      </p:sp>
      <p:sp>
        <p:nvSpPr>
          <p:cNvPr id="10" name="TextBox 9">
            <a:extLst>
              <a:ext uri="{FF2B5EF4-FFF2-40B4-BE49-F238E27FC236}">
                <a16:creationId xmlns:a16="http://schemas.microsoft.com/office/drawing/2014/main" id="{C9BF1894-BC76-2846-9B45-DC617B79906E}"/>
              </a:ext>
            </a:extLst>
          </p:cNvPr>
          <p:cNvSpPr txBox="1"/>
          <p:nvPr/>
        </p:nvSpPr>
        <p:spPr>
          <a:xfrm rot="16200000">
            <a:off x="414693" y="2402895"/>
            <a:ext cx="1670958" cy="276999"/>
          </a:xfrm>
          <a:prstGeom prst="rect">
            <a:avLst/>
          </a:prstGeom>
          <a:solidFill>
            <a:srgbClr val="00B0F0"/>
          </a:solidFill>
        </p:spPr>
        <p:txBody>
          <a:bodyPr wrap="square" rtlCol="0">
            <a:spAutoFit/>
          </a:bodyPr>
          <a:lstStyle/>
          <a:p>
            <a:r>
              <a:rPr lang="en-US" sz="1200" b="1" dirty="0"/>
              <a:t>Batch Normalization</a:t>
            </a:r>
          </a:p>
        </p:txBody>
      </p:sp>
      <p:sp>
        <p:nvSpPr>
          <p:cNvPr id="11" name="TextBox 10">
            <a:extLst>
              <a:ext uri="{FF2B5EF4-FFF2-40B4-BE49-F238E27FC236}">
                <a16:creationId xmlns:a16="http://schemas.microsoft.com/office/drawing/2014/main" id="{264501DB-E6EE-FF40-8214-4256E44F1951}"/>
              </a:ext>
            </a:extLst>
          </p:cNvPr>
          <p:cNvSpPr txBox="1"/>
          <p:nvPr/>
        </p:nvSpPr>
        <p:spPr>
          <a:xfrm rot="16200000">
            <a:off x="672865" y="2410589"/>
            <a:ext cx="1670958" cy="261610"/>
          </a:xfrm>
          <a:prstGeom prst="rect">
            <a:avLst/>
          </a:prstGeom>
          <a:solidFill>
            <a:schemeClr val="accent2"/>
          </a:solidFill>
        </p:spPr>
        <p:txBody>
          <a:bodyPr wrap="square" rtlCol="0">
            <a:spAutoFit/>
          </a:bodyPr>
          <a:lstStyle/>
          <a:p>
            <a:pPr algn="ctr"/>
            <a:r>
              <a:rPr lang="en-US" sz="1100" b="1" dirty="0"/>
              <a:t>RELU</a:t>
            </a:r>
          </a:p>
        </p:txBody>
      </p:sp>
      <p:sp>
        <p:nvSpPr>
          <p:cNvPr id="12" name="TextBox 11">
            <a:extLst>
              <a:ext uri="{FF2B5EF4-FFF2-40B4-BE49-F238E27FC236}">
                <a16:creationId xmlns:a16="http://schemas.microsoft.com/office/drawing/2014/main" id="{41D90D7D-7C05-134C-B39B-5C90A6E7D221}"/>
              </a:ext>
            </a:extLst>
          </p:cNvPr>
          <p:cNvSpPr txBox="1"/>
          <p:nvPr/>
        </p:nvSpPr>
        <p:spPr>
          <a:xfrm rot="16200000">
            <a:off x="935796" y="2422314"/>
            <a:ext cx="1670958" cy="261610"/>
          </a:xfrm>
          <a:prstGeom prst="rect">
            <a:avLst/>
          </a:prstGeom>
          <a:solidFill>
            <a:schemeClr val="accent3">
              <a:lumMod val="40000"/>
              <a:lumOff val="60000"/>
            </a:schemeClr>
          </a:solidFill>
        </p:spPr>
        <p:txBody>
          <a:bodyPr wrap="square" rtlCol="0">
            <a:spAutoFit/>
          </a:bodyPr>
          <a:lstStyle/>
          <a:p>
            <a:pPr algn="ctr"/>
            <a:r>
              <a:rPr lang="en-US" sz="1100" b="1" dirty="0"/>
              <a:t>Average Pooling1D</a:t>
            </a:r>
          </a:p>
        </p:txBody>
      </p:sp>
      <p:sp>
        <p:nvSpPr>
          <p:cNvPr id="13" name="TextBox 12">
            <a:extLst>
              <a:ext uri="{FF2B5EF4-FFF2-40B4-BE49-F238E27FC236}">
                <a16:creationId xmlns:a16="http://schemas.microsoft.com/office/drawing/2014/main" id="{837A34BE-6A11-3347-9D59-B1D1F5CCF7CE}"/>
              </a:ext>
            </a:extLst>
          </p:cNvPr>
          <p:cNvSpPr txBox="1"/>
          <p:nvPr/>
        </p:nvSpPr>
        <p:spPr>
          <a:xfrm rot="16200000">
            <a:off x="1397775" y="2417970"/>
            <a:ext cx="1670958" cy="276999"/>
          </a:xfrm>
          <a:prstGeom prst="rect">
            <a:avLst/>
          </a:prstGeom>
          <a:solidFill>
            <a:srgbClr val="FFC000"/>
          </a:solidFill>
        </p:spPr>
        <p:txBody>
          <a:bodyPr wrap="square" rtlCol="0">
            <a:spAutoFit/>
          </a:bodyPr>
          <a:lstStyle/>
          <a:p>
            <a:pPr algn="ctr"/>
            <a:r>
              <a:rPr lang="en-US" sz="1200" dirty="0"/>
              <a:t>CONV1D (128)</a:t>
            </a:r>
          </a:p>
        </p:txBody>
      </p:sp>
      <p:sp>
        <p:nvSpPr>
          <p:cNvPr id="14" name="TextBox 13">
            <a:extLst>
              <a:ext uri="{FF2B5EF4-FFF2-40B4-BE49-F238E27FC236}">
                <a16:creationId xmlns:a16="http://schemas.microsoft.com/office/drawing/2014/main" id="{0DAC24AA-3CBB-F94D-92E7-E92575995F9F}"/>
              </a:ext>
            </a:extLst>
          </p:cNvPr>
          <p:cNvSpPr txBox="1"/>
          <p:nvPr/>
        </p:nvSpPr>
        <p:spPr>
          <a:xfrm rot="16200000">
            <a:off x="1682468" y="2417971"/>
            <a:ext cx="1670958" cy="276999"/>
          </a:xfrm>
          <a:prstGeom prst="rect">
            <a:avLst/>
          </a:prstGeom>
          <a:solidFill>
            <a:srgbClr val="00B0F0"/>
          </a:solidFill>
        </p:spPr>
        <p:txBody>
          <a:bodyPr wrap="square" rtlCol="0">
            <a:spAutoFit/>
          </a:bodyPr>
          <a:lstStyle/>
          <a:p>
            <a:r>
              <a:rPr lang="en-US" sz="1200" b="1" dirty="0"/>
              <a:t>Batch Normalization</a:t>
            </a:r>
          </a:p>
        </p:txBody>
      </p:sp>
      <p:sp>
        <p:nvSpPr>
          <p:cNvPr id="15" name="TextBox 14">
            <a:extLst>
              <a:ext uri="{FF2B5EF4-FFF2-40B4-BE49-F238E27FC236}">
                <a16:creationId xmlns:a16="http://schemas.microsoft.com/office/drawing/2014/main" id="{055EBE36-8FAF-DC49-B896-8D6AC83F0AC9}"/>
              </a:ext>
            </a:extLst>
          </p:cNvPr>
          <p:cNvSpPr txBox="1"/>
          <p:nvPr/>
        </p:nvSpPr>
        <p:spPr>
          <a:xfrm rot="16200000">
            <a:off x="1940640" y="2425665"/>
            <a:ext cx="1670958" cy="261610"/>
          </a:xfrm>
          <a:prstGeom prst="rect">
            <a:avLst/>
          </a:prstGeom>
          <a:solidFill>
            <a:schemeClr val="accent2"/>
          </a:solidFill>
        </p:spPr>
        <p:txBody>
          <a:bodyPr wrap="square" rtlCol="0">
            <a:spAutoFit/>
          </a:bodyPr>
          <a:lstStyle/>
          <a:p>
            <a:pPr algn="ctr"/>
            <a:r>
              <a:rPr lang="en-US" sz="1100" b="1" dirty="0"/>
              <a:t>RELU</a:t>
            </a:r>
          </a:p>
        </p:txBody>
      </p:sp>
      <p:sp>
        <p:nvSpPr>
          <p:cNvPr id="17" name="TextBox 16">
            <a:extLst>
              <a:ext uri="{FF2B5EF4-FFF2-40B4-BE49-F238E27FC236}">
                <a16:creationId xmlns:a16="http://schemas.microsoft.com/office/drawing/2014/main" id="{CB788B64-46B7-8344-A3C8-96A32B7439C9}"/>
              </a:ext>
            </a:extLst>
          </p:cNvPr>
          <p:cNvSpPr txBox="1"/>
          <p:nvPr/>
        </p:nvSpPr>
        <p:spPr>
          <a:xfrm rot="16200000">
            <a:off x="2561441" y="2406246"/>
            <a:ext cx="1670958" cy="276999"/>
          </a:xfrm>
          <a:prstGeom prst="rect">
            <a:avLst/>
          </a:prstGeom>
          <a:solidFill>
            <a:srgbClr val="FFC000"/>
          </a:solidFill>
        </p:spPr>
        <p:txBody>
          <a:bodyPr wrap="square" rtlCol="0">
            <a:spAutoFit/>
          </a:bodyPr>
          <a:lstStyle/>
          <a:p>
            <a:pPr algn="ctr"/>
            <a:r>
              <a:rPr lang="en-US" sz="1200" dirty="0"/>
              <a:t>CONV1D (64)</a:t>
            </a:r>
          </a:p>
        </p:txBody>
      </p:sp>
      <p:sp>
        <p:nvSpPr>
          <p:cNvPr id="18" name="TextBox 17">
            <a:extLst>
              <a:ext uri="{FF2B5EF4-FFF2-40B4-BE49-F238E27FC236}">
                <a16:creationId xmlns:a16="http://schemas.microsoft.com/office/drawing/2014/main" id="{3BFC8BEB-B85C-CC4D-8524-8DCDFDEB4939}"/>
              </a:ext>
            </a:extLst>
          </p:cNvPr>
          <p:cNvSpPr txBox="1"/>
          <p:nvPr/>
        </p:nvSpPr>
        <p:spPr>
          <a:xfrm rot="16200000">
            <a:off x="2846134" y="2406247"/>
            <a:ext cx="1670958" cy="276999"/>
          </a:xfrm>
          <a:prstGeom prst="rect">
            <a:avLst/>
          </a:prstGeom>
          <a:solidFill>
            <a:srgbClr val="00B0F0"/>
          </a:solidFill>
        </p:spPr>
        <p:txBody>
          <a:bodyPr wrap="square" rtlCol="0">
            <a:spAutoFit/>
          </a:bodyPr>
          <a:lstStyle/>
          <a:p>
            <a:r>
              <a:rPr lang="en-US" sz="1200" b="1" dirty="0"/>
              <a:t>Batch Normalization</a:t>
            </a:r>
          </a:p>
        </p:txBody>
      </p:sp>
      <p:sp>
        <p:nvSpPr>
          <p:cNvPr id="19" name="TextBox 18">
            <a:extLst>
              <a:ext uri="{FF2B5EF4-FFF2-40B4-BE49-F238E27FC236}">
                <a16:creationId xmlns:a16="http://schemas.microsoft.com/office/drawing/2014/main" id="{97BB219B-7255-A543-8002-69213782B207}"/>
              </a:ext>
            </a:extLst>
          </p:cNvPr>
          <p:cNvSpPr txBox="1"/>
          <p:nvPr/>
        </p:nvSpPr>
        <p:spPr>
          <a:xfrm rot="16200000">
            <a:off x="3104306" y="2413941"/>
            <a:ext cx="1670958" cy="261610"/>
          </a:xfrm>
          <a:prstGeom prst="rect">
            <a:avLst/>
          </a:prstGeom>
          <a:solidFill>
            <a:schemeClr val="accent2"/>
          </a:solidFill>
        </p:spPr>
        <p:txBody>
          <a:bodyPr wrap="square" rtlCol="0">
            <a:spAutoFit/>
          </a:bodyPr>
          <a:lstStyle/>
          <a:p>
            <a:pPr algn="ctr"/>
            <a:r>
              <a:rPr lang="en-US" sz="1100" b="1" dirty="0"/>
              <a:t>RELU</a:t>
            </a:r>
          </a:p>
        </p:txBody>
      </p:sp>
      <p:sp>
        <p:nvSpPr>
          <p:cNvPr id="20" name="TextBox 19">
            <a:extLst>
              <a:ext uri="{FF2B5EF4-FFF2-40B4-BE49-F238E27FC236}">
                <a16:creationId xmlns:a16="http://schemas.microsoft.com/office/drawing/2014/main" id="{84D41C1F-036C-3747-8ACA-B8547A73921D}"/>
              </a:ext>
            </a:extLst>
          </p:cNvPr>
          <p:cNvSpPr txBox="1"/>
          <p:nvPr/>
        </p:nvSpPr>
        <p:spPr>
          <a:xfrm rot="16200000">
            <a:off x="3661891" y="2402894"/>
            <a:ext cx="1670958" cy="276999"/>
          </a:xfrm>
          <a:prstGeom prst="rect">
            <a:avLst/>
          </a:prstGeom>
          <a:solidFill>
            <a:srgbClr val="FFC000"/>
          </a:solidFill>
        </p:spPr>
        <p:txBody>
          <a:bodyPr wrap="square" rtlCol="0">
            <a:spAutoFit/>
          </a:bodyPr>
          <a:lstStyle/>
          <a:p>
            <a:pPr algn="ctr"/>
            <a:r>
              <a:rPr lang="en-US" sz="1200" dirty="0"/>
              <a:t>CONV1D (128)</a:t>
            </a:r>
          </a:p>
        </p:txBody>
      </p:sp>
      <p:sp>
        <p:nvSpPr>
          <p:cNvPr id="21" name="TextBox 20">
            <a:extLst>
              <a:ext uri="{FF2B5EF4-FFF2-40B4-BE49-F238E27FC236}">
                <a16:creationId xmlns:a16="http://schemas.microsoft.com/office/drawing/2014/main" id="{25D147D9-080E-764E-8B8E-55A0FFC2119C}"/>
              </a:ext>
            </a:extLst>
          </p:cNvPr>
          <p:cNvSpPr txBox="1"/>
          <p:nvPr/>
        </p:nvSpPr>
        <p:spPr>
          <a:xfrm rot="16200000">
            <a:off x="3946584" y="2402895"/>
            <a:ext cx="1670958" cy="276999"/>
          </a:xfrm>
          <a:prstGeom prst="rect">
            <a:avLst/>
          </a:prstGeom>
          <a:solidFill>
            <a:srgbClr val="00B0F0"/>
          </a:solidFill>
        </p:spPr>
        <p:txBody>
          <a:bodyPr wrap="square" rtlCol="0">
            <a:spAutoFit/>
          </a:bodyPr>
          <a:lstStyle/>
          <a:p>
            <a:r>
              <a:rPr lang="en-US" sz="1200" b="1" dirty="0"/>
              <a:t>Batch Normalization</a:t>
            </a:r>
          </a:p>
        </p:txBody>
      </p:sp>
      <p:sp>
        <p:nvSpPr>
          <p:cNvPr id="22" name="TextBox 21">
            <a:extLst>
              <a:ext uri="{FF2B5EF4-FFF2-40B4-BE49-F238E27FC236}">
                <a16:creationId xmlns:a16="http://schemas.microsoft.com/office/drawing/2014/main" id="{C92EE0B3-9041-0F4E-9C30-B472CE5B430D}"/>
              </a:ext>
            </a:extLst>
          </p:cNvPr>
          <p:cNvSpPr txBox="1"/>
          <p:nvPr/>
        </p:nvSpPr>
        <p:spPr>
          <a:xfrm rot="16200000">
            <a:off x="4204756" y="2410589"/>
            <a:ext cx="1670958" cy="261610"/>
          </a:xfrm>
          <a:prstGeom prst="rect">
            <a:avLst/>
          </a:prstGeom>
          <a:solidFill>
            <a:schemeClr val="accent2"/>
          </a:solidFill>
        </p:spPr>
        <p:txBody>
          <a:bodyPr wrap="square" rtlCol="0">
            <a:spAutoFit/>
          </a:bodyPr>
          <a:lstStyle/>
          <a:p>
            <a:pPr algn="ctr"/>
            <a:r>
              <a:rPr lang="en-US" sz="1100" b="1" dirty="0"/>
              <a:t>RELU</a:t>
            </a:r>
          </a:p>
        </p:txBody>
      </p:sp>
      <p:sp>
        <p:nvSpPr>
          <p:cNvPr id="23" name="TextBox 22">
            <a:extLst>
              <a:ext uri="{FF2B5EF4-FFF2-40B4-BE49-F238E27FC236}">
                <a16:creationId xmlns:a16="http://schemas.microsoft.com/office/drawing/2014/main" id="{990F2F57-42C0-6C44-92B1-394632C1709C}"/>
              </a:ext>
            </a:extLst>
          </p:cNvPr>
          <p:cNvSpPr txBox="1"/>
          <p:nvPr/>
        </p:nvSpPr>
        <p:spPr>
          <a:xfrm rot="16200000">
            <a:off x="4777592" y="2402894"/>
            <a:ext cx="1670958" cy="276999"/>
          </a:xfrm>
          <a:prstGeom prst="rect">
            <a:avLst/>
          </a:prstGeom>
          <a:solidFill>
            <a:srgbClr val="FFC000"/>
          </a:solidFill>
        </p:spPr>
        <p:txBody>
          <a:bodyPr wrap="square" rtlCol="0">
            <a:spAutoFit/>
          </a:bodyPr>
          <a:lstStyle/>
          <a:p>
            <a:pPr algn="ctr"/>
            <a:r>
              <a:rPr lang="en-US" sz="1200" dirty="0"/>
              <a:t>CONV1D (256)</a:t>
            </a:r>
          </a:p>
        </p:txBody>
      </p:sp>
      <p:sp>
        <p:nvSpPr>
          <p:cNvPr id="24" name="TextBox 23">
            <a:extLst>
              <a:ext uri="{FF2B5EF4-FFF2-40B4-BE49-F238E27FC236}">
                <a16:creationId xmlns:a16="http://schemas.microsoft.com/office/drawing/2014/main" id="{1444B82E-FAAC-8F42-B0E3-F8E6DA6DCD8A}"/>
              </a:ext>
            </a:extLst>
          </p:cNvPr>
          <p:cNvSpPr txBox="1"/>
          <p:nvPr/>
        </p:nvSpPr>
        <p:spPr>
          <a:xfrm rot="16200000">
            <a:off x="5062285" y="2402895"/>
            <a:ext cx="1670958" cy="276999"/>
          </a:xfrm>
          <a:prstGeom prst="rect">
            <a:avLst/>
          </a:prstGeom>
          <a:solidFill>
            <a:srgbClr val="00B0F0"/>
          </a:solidFill>
        </p:spPr>
        <p:txBody>
          <a:bodyPr wrap="square" rtlCol="0">
            <a:spAutoFit/>
          </a:bodyPr>
          <a:lstStyle/>
          <a:p>
            <a:r>
              <a:rPr lang="en-US" sz="1200" b="1" dirty="0"/>
              <a:t>Batch Normalization</a:t>
            </a:r>
          </a:p>
        </p:txBody>
      </p:sp>
      <p:sp>
        <p:nvSpPr>
          <p:cNvPr id="25" name="TextBox 24">
            <a:extLst>
              <a:ext uri="{FF2B5EF4-FFF2-40B4-BE49-F238E27FC236}">
                <a16:creationId xmlns:a16="http://schemas.microsoft.com/office/drawing/2014/main" id="{B7B8FFA7-9EDE-A747-9B23-2612CDE88E55}"/>
              </a:ext>
            </a:extLst>
          </p:cNvPr>
          <p:cNvSpPr txBox="1"/>
          <p:nvPr/>
        </p:nvSpPr>
        <p:spPr>
          <a:xfrm rot="16200000">
            <a:off x="5320457" y="2410589"/>
            <a:ext cx="1670958" cy="261610"/>
          </a:xfrm>
          <a:prstGeom prst="rect">
            <a:avLst/>
          </a:prstGeom>
          <a:solidFill>
            <a:schemeClr val="accent2"/>
          </a:solidFill>
        </p:spPr>
        <p:txBody>
          <a:bodyPr wrap="square" rtlCol="0">
            <a:spAutoFit/>
          </a:bodyPr>
          <a:lstStyle/>
          <a:p>
            <a:pPr algn="ctr"/>
            <a:r>
              <a:rPr lang="en-US" sz="1100" b="1" dirty="0"/>
              <a:t>RELU</a:t>
            </a:r>
          </a:p>
        </p:txBody>
      </p:sp>
      <p:sp>
        <p:nvSpPr>
          <p:cNvPr id="26" name="TextBox 25">
            <a:extLst>
              <a:ext uri="{FF2B5EF4-FFF2-40B4-BE49-F238E27FC236}">
                <a16:creationId xmlns:a16="http://schemas.microsoft.com/office/drawing/2014/main" id="{EBB41177-B6EC-BC45-973F-24F1949D147E}"/>
              </a:ext>
            </a:extLst>
          </p:cNvPr>
          <p:cNvSpPr txBox="1"/>
          <p:nvPr/>
        </p:nvSpPr>
        <p:spPr>
          <a:xfrm rot="16200000">
            <a:off x="5888230" y="2402894"/>
            <a:ext cx="1670958" cy="276999"/>
          </a:xfrm>
          <a:prstGeom prst="rect">
            <a:avLst/>
          </a:prstGeom>
          <a:solidFill>
            <a:srgbClr val="FFC000"/>
          </a:solidFill>
        </p:spPr>
        <p:txBody>
          <a:bodyPr wrap="square" rtlCol="0">
            <a:spAutoFit/>
          </a:bodyPr>
          <a:lstStyle/>
          <a:p>
            <a:pPr algn="ctr"/>
            <a:r>
              <a:rPr lang="en-US" sz="1200" dirty="0"/>
              <a:t>CONV1D (64)</a:t>
            </a:r>
          </a:p>
        </p:txBody>
      </p:sp>
      <p:sp>
        <p:nvSpPr>
          <p:cNvPr id="27" name="TextBox 26">
            <a:extLst>
              <a:ext uri="{FF2B5EF4-FFF2-40B4-BE49-F238E27FC236}">
                <a16:creationId xmlns:a16="http://schemas.microsoft.com/office/drawing/2014/main" id="{E82F8796-5F87-B04F-AAAA-EBF1B4721B6E}"/>
              </a:ext>
            </a:extLst>
          </p:cNvPr>
          <p:cNvSpPr txBox="1"/>
          <p:nvPr/>
        </p:nvSpPr>
        <p:spPr>
          <a:xfrm rot="16200000">
            <a:off x="6172923" y="2402895"/>
            <a:ext cx="1670958" cy="276999"/>
          </a:xfrm>
          <a:prstGeom prst="rect">
            <a:avLst/>
          </a:prstGeom>
          <a:solidFill>
            <a:srgbClr val="00B0F0"/>
          </a:solidFill>
        </p:spPr>
        <p:txBody>
          <a:bodyPr wrap="square" rtlCol="0">
            <a:spAutoFit/>
          </a:bodyPr>
          <a:lstStyle/>
          <a:p>
            <a:r>
              <a:rPr lang="en-US" sz="1200" b="1" dirty="0"/>
              <a:t>Batch Normalization</a:t>
            </a:r>
          </a:p>
        </p:txBody>
      </p:sp>
      <p:sp>
        <p:nvSpPr>
          <p:cNvPr id="28" name="TextBox 27">
            <a:extLst>
              <a:ext uri="{FF2B5EF4-FFF2-40B4-BE49-F238E27FC236}">
                <a16:creationId xmlns:a16="http://schemas.microsoft.com/office/drawing/2014/main" id="{2FC33694-0B1F-6E4E-9CCD-980591992765}"/>
              </a:ext>
            </a:extLst>
          </p:cNvPr>
          <p:cNvSpPr txBox="1"/>
          <p:nvPr/>
        </p:nvSpPr>
        <p:spPr>
          <a:xfrm rot="16200000">
            <a:off x="6431095" y="2410589"/>
            <a:ext cx="1670958" cy="261610"/>
          </a:xfrm>
          <a:prstGeom prst="rect">
            <a:avLst/>
          </a:prstGeom>
          <a:solidFill>
            <a:schemeClr val="accent2"/>
          </a:solidFill>
        </p:spPr>
        <p:txBody>
          <a:bodyPr wrap="square" rtlCol="0">
            <a:spAutoFit/>
          </a:bodyPr>
          <a:lstStyle/>
          <a:p>
            <a:pPr algn="ctr"/>
            <a:r>
              <a:rPr lang="en-US" sz="1100" b="1" dirty="0"/>
              <a:t>RELU</a:t>
            </a:r>
          </a:p>
        </p:txBody>
      </p:sp>
      <p:sp>
        <p:nvSpPr>
          <p:cNvPr id="32" name="TextBox 31">
            <a:extLst>
              <a:ext uri="{FF2B5EF4-FFF2-40B4-BE49-F238E27FC236}">
                <a16:creationId xmlns:a16="http://schemas.microsoft.com/office/drawing/2014/main" id="{15108C83-573A-FC4C-A826-6A9CA23797F3}"/>
              </a:ext>
            </a:extLst>
          </p:cNvPr>
          <p:cNvSpPr txBox="1"/>
          <p:nvPr/>
        </p:nvSpPr>
        <p:spPr>
          <a:xfrm rot="16200000">
            <a:off x="6692710" y="2422314"/>
            <a:ext cx="1670958" cy="261610"/>
          </a:xfrm>
          <a:prstGeom prst="rect">
            <a:avLst/>
          </a:prstGeom>
          <a:solidFill>
            <a:schemeClr val="accent3">
              <a:lumMod val="40000"/>
              <a:lumOff val="60000"/>
            </a:schemeClr>
          </a:solidFill>
        </p:spPr>
        <p:txBody>
          <a:bodyPr wrap="square" rtlCol="0">
            <a:spAutoFit/>
          </a:bodyPr>
          <a:lstStyle/>
          <a:p>
            <a:pPr algn="ctr"/>
            <a:r>
              <a:rPr lang="en-US" sz="1100" b="1" dirty="0"/>
              <a:t>Average Pooling1D</a:t>
            </a:r>
          </a:p>
        </p:txBody>
      </p:sp>
      <p:sp>
        <p:nvSpPr>
          <p:cNvPr id="33" name="TextBox 32">
            <a:extLst>
              <a:ext uri="{FF2B5EF4-FFF2-40B4-BE49-F238E27FC236}">
                <a16:creationId xmlns:a16="http://schemas.microsoft.com/office/drawing/2014/main" id="{FB55157E-DCCB-7C4B-AA77-DF2824CF45B1}"/>
              </a:ext>
            </a:extLst>
          </p:cNvPr>
          <p:cNvSpPr txBox="1"/>
          <p:nvPr/>
        </p:nvSpPr>
        <p:spPr>
          <a:xfrm rot="16200000">
            <a:off x="7106364" y="2413946"/>
            <a:ext cx="1670958" cy="261610"/>
          </a:xfrm>
          <a:prstGeom prst="rect">
            <a:avLst/>
          </a:prstGeom>
          <a:solidFill>
            <a:srgbClr val="00B050"/>
          </a:solidFill>
        </p:spPr>
        <p:txBody>
          <a:bodyPr wrap="square" rtlCol="0">
            <a:spAutoFit/>
          </a:bodyPr>
          <a:lstStyle/>
          <a:p>
            <a:pPr algn="ctr"/>
            <a:r>
              <a:rPr lang="en-US" sz="1100" b="1" dirty="0"/>
              <a:t>Dropout</a:t>
            </a:r>
          </a:p>
        </p:txBody>
      </p:sp>
      <p:sp>
        <p:nvSpPr>
          <p:cNvPr id="34" name="TextBox 33">
            <a:extLst>
              <a:ext uri="{FF2B5EF4-FFF2-40B4-BE49-F238E27FC236}">
                <a16:creationId xmlns:a16="http://schemas.microsoft.com/office/drawing/2014/main" id="{A98BFC1D-0A96-AD46-9236-E07E2895383A}"/>
              </a:ext>
            </a:extLst>
          </p:cNvPr>
          <p:cNvSpPr txBox="1"/>
          <p:nvPr/>
        </p:nvSpPr>
        <p:spPr>
          <a:xfrm rot="16200000">
            <a:off x="7345681" y="2409962"/>
            <a:ext cx="1670958" cy="261610"/>
          </a:xfrm>
          <a:prstGeom prst="rect">
            <a:avLst/>
          </a:prstGeom>
          <a:solidFill>
            <a:schemeClr val="tx2"/>
          </a:solidFill>
        </p:spPr>
        <p:txBody>
          <a:bodyPr wrap="square" rtlCol="0">
            <a:spAutoFit/>
          </a:bodyPr>
          <a:lstStyle/>
          <a:p>
            <a:pPr algn="ctr"/>
            <a:r>
              <a:rPr lang="en-US" sz="1100" b="1" dirty="0">
                <a:solidFill>
                  <a:schemeClr val="bg1"/>
                </a:solidFill>
              </a:rPr>
              <a:t>Flatten</a:t>
            </a:r>
          </a:p>
        </p:txBody>
      </p:sp>
      <p:sp>
        <p:nvSpPr>
          <p:cNvPr id="35" name="TextBox 34">
            <a:extLst>
              <a:ext uri="{FF2B5EF4-FFF2-40B4-BE49-F238E27FC236}">
                <a16:creationId xmlns:a16="http://schemas.microsoft.com/office/drawing/2014/main" id="{C63E5AAC-D344-6949-B6D7-3DC41C8B83BA}"/>
              </a:ext>
            </a:extLst>
          </p:cNvPr>
          <p:cNvSpPr txBox="1"/>
          <p:nvPr/>
        </p:nvSpPr>
        <p:spPr>
          <a:xfrm>
            <a:off x="43182" y="2384307"/>
            <a:ext cx="620683" cy="307777"/>
          </a:xfrm>
          <a:prstGeom prst="rect">
            <a:avLst/>
          </a:prstGeom>
          <a:noFill/>
        </p:spPr>
        <p:txBody>
          <a:bodyPr wrap="none" rtlCol="0">
            <a:spAutoFit/>
          </a:bodyPr>
          <a:lstStyle/>
          <a:p>
            <a:r>
              <a:rPr lang="en-US" b="1" dirty="0"/>
              <a:t>Input</a:t>
            </a:r>
          </a:p>
        </p:txBody>
      </p:sp>
      <p:sp>
        <p:nvSpPr>
          <p:cNvPr id="36" name="Right Arrow 35">
            <a:extLst>
              <a:ext uri="{FF2B5EF4-FFF2-40B4-BE49-F238E27FC236}">
                <a16:creationId xmlns:a16="http://schemas.microsoft.com/office/drawing/2014/main" id="{EB74BC6B-7D7F-4B43-8C8F-012F41A7AB08}"/>
              </a:ext>
            </a:extLst>
          </p:cNvPr>
          <p:cNvSpPr/>
          <p:nvPr/>
        </p:nvSpPr>
        <p:spPr>
          <a:xfrm>
            <a:off x="1937813" y="2380204"/>
            <a:ext cx="112740" cy="21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32B94A4F-51F8-B840-9507-1C581FBD86C6}"/>
              </a:ext>
            </a:extLst>
          </p:cNvPr>
          <p:cNvSpPr/>
          <p:nvPr/>
        </p:nvSpPr>
        <p:spPr>
          <a:xfrm>
            <a:off x="3034767" y="2422076"/>
            <a:ext cx="112740" cy="21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a:extLst>
              <a:ext uri="{FF2B5EF4-FFF2-40B4-BE49-F238E27FC236}">
                <a16:creationId xmlns:a16="http://schemas.microsoft.com/office/drawing/2014/main" id="{DCFBE880-4807-BA4D-9DB5-E659A9205DBD}"/>
              </a:ext>
            </a:extLst>
          </p:cNvPr>
          <p:cNvSpPr/>
          <p:nvPr/>
        </p:nvSpPr>
        <p:spPr>
          <a:xfrm>
            <a:off x="4181966" y="2473993"/>
            <a:ext cx="112740" cy="21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3CABAA9F-FB3C-E54C-A63E-F0BC056CF0EE}"/>
              </a:ext>
            </a:extLst>
          </p:cNvPr>
          <p:cNvSpPr/>
          <p:nvPr/>
        </p:nvSpPr>
        <p:spPr>
          <a:xfrm>
            <a:off x="5278908" y="2485721"/>
            <a:ext cx="112740" cy="21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B9934F56-EEB8-5245-BB7D-8C9212C10593}"/>
              </a:ext>
            </a:extLst>
          </p:cNvPr>
          <p:cNvSpPr/>
          <p:nvPr/>
        </p:nvSpPr>
        <p:spPr>
          <a:xfrm>
            <a:off x="6404324" y="2495765"/>
            <a:ext cx="112740" cy="21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C940027C-D46F-7F44-87AF-71B5BA00B629}"/>
              </a:ext>
            </a:extLst>
          </p:cNvPr>
          <p:cNvSpPr/>
          <p:nvPr/>
        </p:nvSpPr>
        <p:spPr>
          <a:xfrm>
            <a:off x="7659644" y="2511162"/>
            <a:ext cx="112740" cy="21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A19CAEB-7760-8A4A-900D-A8018AC64619}"/>
              </a:ext>
            </a:extLst>
          </p:cNvPr>
          <p:cNvSpPr txBox="1"/>
          <p:nvPr/>
        </p:nvSpPr>
        <p:spPr>
          <a:xfrm>
            <a:off x="8479182" y="2422076"/>
            <a:ext cx="769763" cy="307777"/>
          </a:xfrm>
          <a:prstGeom prst="rect">
            <a:avLst/>
          </a:prstGeom>
          <a:noFill/>
        </p:spPr>
        <p:txBody>
          <a:bodyPr wrap="none" rtlCol="0">
            <a:spAutoFit/>
          </a:bodyPr>
          <a:lstStyle/>
          <a:p>
            <a:r>
              <a:rPr lang="en-US" b="1" dirty="0"/>
              <a:t>Output</a:t>
            </a:r>
          </a:p>
        </p:txBody>
      </p:sp>
      <p:sp>
        <p:nvSpPr>
          <p:cNvPr id="45" name="Right Arrow 44">
            <a:extLst>
              <a:ext uri="{FF2B5EF4-FFF2-40B4-BE49-F238E27FC236}">
                <a16:creationId xmlns:a16="http://schemas.microsoft.com/office/drawing/2014/main" id="{23A6BFF7-0782-5D46-91BA-0F309B8EB290}"/>
              </a:ext>
            </a:extLst>
          </p:cNvPr>
          <p:cNvSpPr/>
          <p:nvPr/>
        </p:nvSpPr>
        <p:spPr>
          <a:xfrm>
            <a:off x="8395577" y="2487396"/>
            <a:ext cx="112740" cy="21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7B5BD501-5A58-BF4D-82F2-7AA2EC72C1B7}"/>
              </a:ext>
            </a:extLst>
          </p:cNvPr>
          <p:cNvSpPr/>
          <p:nvPr/>
        </p:nvSpPr>
        <p:spPr>
          <a:xfrm>
            <a:off x="622400" y="2422076"/>
            <a:ext cx="112740" cy="21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4930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3" name="Picture 2">
            <a:extLst>
              <a:ext uri="{FF2B5EF4-FFF2-40B4-BE49-F238E27FC236}">
                <a16:creationId xmlns:a16="http://schemas.microsoft.com/office/drawing/2014/main" id="{1FB8C834-C4CF-604F-9D0F-AFA4C3914A19}"/>
              </a:ext>
            </a:extLst>
          </p:cNvPr>
          <p:cNvPicPr>
            <a:picLocks noChangeAspect="1"/>
          </p:cNvPicPr>
          <p:nvPr/>
        </p:nvPicPr>
        <p:blipFill>
          <a:blip r:embed="rId3"/>
          <a:stretch>
            <a:fillRect/>
          </a:stretch>
        </p:blipFill>
        <p:spPr>
          <a:xfrm>
            <a:off x="480965" y="1408552"/>
            <a:ext cx="5685430" cy="3400952"/>
          </a:xfrm>
          <a:prstGeom prst="rect">
            <a:avLst/>
          </a:prstGeom>
        </p:spPr>
      </p:pic>
      <p:sp>
        <p:nvSpPr>
          <p:cNvPr id="71" name="Google Shape;544;p49">
            <a:extLst>
              <a:ext uri="{FF2B5EF4-FFF2-40B4-BE49-F238E27FC236}">
                <a16:creationId xmlns:a16="http://schemas.microsoft.com/office/drawing/2014/main" id="{8A941EA4-2877-5B4B-8F0B-4CFD280CF144}"/>
              </a:ext>
            </a:extLst>
          </p:cNvPr>
          <p:cNvSpPr txBox="1">
            <a:spLocks noGrp="1"/>
          </p:cNvSpPr>
          <p:nvPr>
            <p:ph type="title"/>
          </p:nvPr>
        </p:nvSpPr>
        <p:spPr>
          <a:xfrm>
            <a:off x="137825" y="577831"/>
            <a:ext cx="7704000" cy="477600"/>
          </a:xfrm>
          <a:prstGeom prst="rect">
            <a:avLst/>
          </a:prstGeom>
        </p:spPr>
        <p:txBody>
          <a:bodyPr spcFirstLastPara="1" wrap="square" lIns="91425" tIns="91425" rIns="91425" bIns="91425" anchor="t" anchorCtr="0">
            <a:noAutofit/>
          </a:bodyPr>
          <a:lstStyle/>
          <a:p>
            <a:pPr lvl="0"/>
            <a:r>
              <a:rPr lang="en-US" dirty="0">
                <a:solidFill>
                  <a:srgbClr val="5F8794"/>
                </a:solidFill>
              </a:rPr>
              <a:t>DEEP LEARNING (Conv1D)</a:t>
            </a:r>
            <a:endParaRPr dirty="0"/>
          </a:p>
        </p:txBody>
      </p:sp>
      <p:graphicFrame>
        <p:nvGraphicFramePr>
          <p:cNvPr id="29" name="Table 28">
            <a:extLst>
              <a:ext uri="{FF2B5EF4-FFF2-40B4-BE49-F238E27FC236}">
                <a16:creationId xmlns:a16="http://schemas.microsoft.com/office/drawing/2014/main" id="{C3B5CA92-E1D6-8E4F-B4A0-C14050E20669}"/>
              </a:ext>
            </a:extLst>
          </p:cNvPr>
          <p:cNvGraphicFramePr>
            <a:graphicFrameLocks noGrp="1"/>
          </p:cNvGraphicFramePr>
          <p:nvPr>
            <p:extLst>
              <p:ext uri="{D42A27DB-BD31-4B8C-83A1-F6EECF244321}">
                <p14:modId xmlns:p14="http://schemas.microsoft.com/office/powerpoint/2010/main" val="986336214"/>
              </p:ext>
            </p:extLst>
          </p:nvPr>
        </p:nvGraphicFramePr>
        <p:xfrm>
          <a:off x="6166395" y="1838641"/>
          <a:ext cx="2322369" cy="2296944"/>
        </p:xfrm>
        <a:graphic>
          <a:graphicData uri="http://schemas.openxmlformats.org/drawingml/2006/table">
            <a:tbl>
              <a:tblPr>
                <a:tableStyleId>{56C8776B-3936-4E05-946D-9E343ACA4ACF}</a:tableStyleId>
              </a:tblPr>
              <a:tblGrid>
                <a:gridCol w="1086460">
                  <a:extLst>
                    <a:ext uri="{9D8B030D-6E8A-4147-A177-3AD203B41FA5}">
                      <a16:colId xmlns:a16="http://schemas.microsoft.com/office/drawing/2014/main" val="2115899634"/>
                    </a:ext>
                  </a:extLst>
                </a:gridCol>
                <a:gridCol w="1235909">
                  <a:extLst>
                    <a:ext uri="{9D8B030D-6E8A-4147-A177-3AD203B41FA5}">
                      <a16:colId xmlns:a16="http://schemas.microsoft.com/office/drawing/2014/main" val="2893390861"/>
                    </a:ext>
                  </a:extLst>
                </a:gridCol>
              </a:tblGrid>
              <a:tr h="287118">
                <a:tc>
                  <a:txBody>
                    <a:bodyPr/>
                    <a:lstStyle/>
                    <a:p>
                      <a:pPr algn="l"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 </a:t>
                      </a:r>
                      <a:endParaRPr lang="en-SG" sz="16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l" fontAlgn="b"/>
                      <a:r>
                        <a:rPr lang="en-SG" sz="1600" u="none" strike="noStrike">
                          <a:effectLst/>
                          <a:latin typeface="Lato" panose="020F0502020204030203" pitchFamily="34" charset="0"/>
                          <a:ea typeface="Lato" panose="020F0502020204030203" pitchFamily="34" charset="0"/>
                          <a:cs typeface="Lato" panose="020F0502020204030203" pitchFamily="34" charset="0"/>
                        </a:rPr>
                        <a:t>F1 Score</a:t>
                      </a:r>
                      <a:endParaRPr lang="en-SG"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650819246"/>
                  </a:ext>
                </a:extLst>
              </a:tr>
              <a:tr h="287118">
                <a:tc>
                  <a:txBody>
                    <a:bodyPr/>
                    <a:lstStyle/>
                    <a:p>
                      <a:pPr algn="l" fontAlgn="b"/>
                      <a:r>
                        <a:rPr lang="en-SG" sz="1600" b="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Angry</a:t>
                      </a:r>
                      <a:endParaRPr lang="en-SG"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92%</a:t>
                      </a:r>
                      <a:endParaRPr lang="en-SG"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4291057040"/>
                  </a:ext>
                </a:extLst>
              </a:tr>
              <a:tr h="287118">
                <a:tc>
                  <a:txBody>
                    <a:bodyPr/>
                    <a:lstStyle/>
                    <a:p>
                      <a:pPr algn="l"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Disgust</a:t>
                      </a:r>
                      <a:endParaRPr lang="en-SG" sz="1600" b="0"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88%</a:t>
                      </a:r>
                      <a:endParaRPr lang="en-SG" sz="1600" b="0"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1162397531"/>
                  </a:ext>
                </a:extLst>
              </a:tr>
              <a:tr h="287118">
                <a:tc>
                  <a:txBody>
                    <a:bodyPr/>
                    <a:lstStyle/>
                    <a:p>
                      <a:pPr algn="l" fontAlgn="b"/>
                      <a:r>
                        <a:rPr lang="en-SG" sz="1600" b="1" i="0" u="none" strike="noStrike" cap="none" dirty="0">
                          <a:solidFill>
                            <a:srgbClr val="FF0000"/>
                          </a:solidFill>
                          <a:effectLst/>
                          <a:latin typeface="Lato" panose="020F0502020204030203" pitchFamily="34" charset="0"/>
                          <a:ea typeface="Lato" panose="020F0502020204030203" pitchFamily="34" charset="0"/>
                          <a:cs typeface="Lato" panose="020F0502020204030203" pitchFamily="34" charset="0"/>
                          <a:sym typeface="Arial"/>
                        </a:rPr>
                        <a:t>Fear</a:t>
                      </a:r>
                    </a:p>
                  </a:txBody>
                  <a:tcPr marL="9525" marR="9525" marT="9525" marB="0" anchor="b"/>
                </a:tc>
                <a:tc>
                  <a:txBody>
                    <a:bodyPr/>
                    <a:lstStyle/>
                    <a:p>
                      <a:pPr algn="r" fontAlgn="b"/>
                      <a:r>
                        <a:rPr lang="en-SG" sz="1600" b="1"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rPr>
                        <a:t>87%</a:t>
                      </a:r>
                      <a:endParaRPr lang="en-SG" sz="1600" b="1"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1254568207"/>
                  </a:ext>
                </a:extLst>
              </a:tr>
              <a:tr h="287118">
                <a:tc>
                  <a:txBody>
                    <a:bodyPr/>
                    <a:lstStyle/>
                    <a:p>
                      <a:pPr algn="l" fontAlgn="b"/>
                      <a:r>
                        <a:rPr lang="en-SG" sz="1600" b="1"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rPr>
                        <a:t>Happy</a:t>
                      </a:r>
                      <a:endParaRPr lang="en-SG" sz="1600" b="1"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1"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rPr>
                        <a:t>87%</a:t>
                      </a:r>
                      <a:endParaRPr lang="en-SG" sz="1600" b="1"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45484025"/>
                  </a:ext>
                </a:extLst>
              </a:tr>
              <a:tr h="287118">
                <a:tc>
                  <a:txBody>
                    <a:bodyPr/>
                    <a:lstStyle/>
                    <a:p>
                      <a:pPr algn="l" fontAlgn="b"/>
                      <a:r>
                        <a:rPr lang="en-SG" sz="1600" b="1"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rPr>
                        <a:t>Neutral</a:t>
                      </a:r>
                      <a:endParaRPr lang="en-SG" sz="1600" b="1" i="0"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1"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rPr>
                        <a:t>94%</a:t>
                      </a:r>
                      <a:endParaRPr lang="en-SG" sz="1600" b="1" i="0"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561524904"/>
                  </a:ext>
                </a:extLst>
              </a:tr>
              <a:tr h="287118">
                <a:tc>
                  <a:txBody>
                    <a:bodyPr/>
                    <a:lstStyle/>
                    <a:p>
                      <a:pPr algn="l" fontAlgn="b"/>
                      <a:r>
                        <a:rPr lang="en-SG" sz="1600" b="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Sad</a:t>
                      </a:r>
                      <a:endParaRPr lang="en-SG"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90%</a:t>
                      </a:r>
                      <a:endParaRPr lang="en-SG"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369870450"/>
                  </a:ext>
                </a:extLst>
              </a:tr>
              <a:tr h="287118">
                <a:tc>
                  <a:txBody>
                    <a:bodyPr/>
                    <a:lstStyle/>
                    <a:p>
                      <a:pPr algn="l" fontAlgn="b"/>
                      <a:r>
                        <a:rPr lang="en-SG" sz="1600" b="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Surprised</a:t>
                      </a:r>
                      <a:endParaRPr lang="en-SG"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92%</a:t>
                      </a:r>
                      <a:endParaRPr lang="en-SG"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3262840834"/>
                  </a:ext>
                </a:extLst>
              </a:tr>
            </a:tbl>
          </a:graphicData>
        </a:graphic>
      </p:graphicFrame>
      <p:sp>
        <p:nvSpPr>
          <p:cNvPr id="6" name="Rectangle 5">
            <a:extLst>
              <a:ext uri="{FF2B5EF4-FFF2-40B4-BE49-F238E27FC236}">
                <a16:creationId xmlns:a16="http://schemas.microsoft.com/office/drawing/2014/main" id="{DDC80A59-ECC5-6940-9933-F239A98BE7CD}"/>
              </a:ext>
            </a:extLst>
          </p:cNvPr>
          <p:cNvSpPr/>
          <p:nvPr/>
        </p:nvSpPr>
        <p:spPr>
          <a:xfrm>
            <a:off x="2829301" y="4359597"/>
            <a:ext cx="606056" cy="27440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F3F689F2-66A9-3B49-88B6-0BDDF317FF87}"/>
              </a:ext>
            </a:extLst>
          </p:cNvPr>
          <p:cNvSpPr/>
          <p:nvPr/>
        </p:nvSpPr>
        <p:spPr>
          <a:xfrm>
            <a:off x="2783945" y="1762850"/>
            <a:ext cx="606056" cy="324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485BA36F-CCD2-AF42-8FB3-52E012AB671C}"/>
              </a:ext>
            </a:extLst>
          </p:cNvPr>
          <p:cNvSpPr/>
          <p:nvPr/>
        </p:nvSpPr>
        <p:spPr>
          <a:xfrm>
            <a:off x="622241" y="1772898"/>
            <a:ext cx="315590" cy="43255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2E011AFA-6938-204B-B75E-16F073A7F78F}"/>
              </a:ext>
            </a:extLst>
          </p:cNvPr>
          <p:cNvSpPr txBox="1"/>
          <p:nvPr/>
        </p:nvSpPr>
        <p:spPr>
          <a:xfrm>
            <a:off x="6669625" y="4865691"/>
            <a:ext cx="2615120" cy="307777"/>
          </a:xfrm>
          <a:prstGeom prst="rect">
            <a:avLst/>
          </a:prstGeom>
          <a:noFill/>
        </p:spPr>
        <p:txBody>
          <a:bodyPr wrap="square" rtlCol="0">
            <a:spAutoFit/>
          </a:bodyPr>
          <a:lstStyle/>
          <a:p>
            <a:r>
              <a:rPr lang="en-US" i="1" dirty="0">
                <a:hlinkClick r:id="rId4" action="ppaction://hlinksldjump"/>
              </a:rPr>
              <a:t>Link to: Sample wave form</a:t>
            </a:r>
            <a:endParaRPr lang="en-US" i="1" dirty="0"/>
          </a:p>
        </p:txBody>
      </p:sp>
      <p:sp>
        <p:nvSpPr>
          <p:cNvPr id="14" name="Rectangle 13">
            <a:extLst>
              <a:ext uri="{FF2B5EF4-FFF2-40B4-BE49-F238E27FC236}">
                <a16:creationId xmlns:a16="http://schemas.microsoft.com/office/drawing/2014/main" id="{3D14086B-5BB7-FB4A-A43A-F5F83C70C574}"/>
              </a:ext>
            </a:extLst>
          </p:cNvPr>
          <p:cNvSpPr/>
          <p:nvPr/>
        </p:nvSpPr>
        <p:spPr>
          <a:xfrm>
            <a:off x="3383769" y="3682476"/>
            <a:ext cx="606056" cy="324000"/>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D620A449-66CF-F34F-8F84-E97FD20D4DC1}"/>
              </a:ext>
            </a:extLst>
          </p:cNvPr>
          <p:cNvSpPr/>
          <p:nvPr/>
        </p:nvSpPr>
        <p:spPr>
          <a:xfrm>
            <a:off x="3506024" y="4359597"/>
            <a:ext cx="606056" cy="27440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3D75B78-EC90-934C-B87D-A5BCD7B67882}"/>
              </a:ext>
            </a:extLst>
          </p:cNvPr>
          <p:cNvSpPr/>
          <p:nvPr/>
        </p:nvSpPr>
        <p:spPr>
          <a:xfrm>
            <a:off x="591495" y="3752455"/>
            <a:ext cx="315590" cy="254021"/>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58325045-6587-5543-AF10-C058E452FC3D}"/>
              </a:ext>
            </a:extLst>
          </p:cNvPr>
          <p:cNvSpPr/>
          <p:nvPr/>
        </p:nvSpPr>
        <p:spPr>
          <a:xfrm>
            <a:off x="2223245" y="4359597"/>
            <a:ext cx="606056" cy="27440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64E57368-FB15-E547-9536-77EF47558149}"/>
              </a:ext>
            </a:extLst>
          </p:cNvPr>
          <p:cNvSpPr/>
          <p:nvPr/>
        </p:nvSpPr>
        <p:spPr>
          <a:xfrm>
            <a:off x="604991" y="2987113"/>
            <a:ext cx="315590" cy="33132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E7519368-ED11-AE4D-830D-42FB539FB425}"/>
              </a:ext>
            </a:extLst>
          </p:cNvPr>
          <p:cNvSpPr/>
          <p:nvPr/>
        </p:nvSpPr>
        <p:spPr>
          <a:xfrm>
            <a:off x="2166661" y="2899224"/>
            <a:ext cx="606056" cy="324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47903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2"/>
          <p:cNvSpPr txBox="1">
            <a:spLocks noGrp="1"/>
          </p:cNvSpPr>
          <p:nvPr>
            <p:ph type="title"/>
          </p:nvPr>
        </p:nvSpPr>
        <p:spPr>
          <a:xfrm>
            <a:off x="629565" y="661206"/>
            <a:ext cx="7704000" cy="525125"/>
          </a:xfrm>
          <a:prstGeom prst="rect">
            <a:avLst/>
          </a:prstGeom>
        </p:spPr>
        <p:txBody>
          <a:bodyPr spcFirstLastPara="1" wrap="square" lIns="91425" tIns="91425" rIns="91425" bIns="91425" anchor="t" anchorCtr="0">
            <a:noAutofit/>
          </a:bodyPr>
          <a:lstStyle/>
          <a:p>
            <a:r>
              <a:rPr lang="en-SG" sz="2000" b="1" dirty="0"/>
              <a:t>misclassified emotions</a:t>
            </a:r>
            <a:br>
              <a:rPr lang="en-SG" sz="2000" b="1" dirty="0"/>
            </a:br>
            <a:endParaRPr sz="2000" dirty="0"/>
          </a:p>
        </p:txBody>
      </p:sp>
      <p:sp>
        <p:nvSpPr>
          <p:cNvPr id="8" name="TextBox 7">
            <a:extLst>
              <a:ext uri="{FF2B5EF4-FFF2-40B4-BE49-F238E27FC236}">
                <a16:creationId xmlns:a16="http://schemas.microsoft.com/office/drawing/2014/main" id="{F47F1B6F-C3A8-2C41-BE86-452298083A70}"/>
              </a:ext>
            </a:extLst>
          </p:cNvPr>
          <p:cNvSpPr txBox="1"/>
          <p:nvPr/>
        </p:nvSpPr>
        <p:spPr>
          <a:xfrm>
            <a:off x="4853354" y="2064257"/>
            <a:ext cx="3175233" cy="646331"/>
          </a:xfrm>
          <a:prstGeom prst="rect">
            <a:avLst/>
          </a:prstGeom>
          <a:noFill/>
        </p:spPr>
        <p:txBody>
          <a:bodyPr wrap="square">
            <a:spAutoFit/>
          </a:bodyPr>
          <a:lstStyle/>
          <a:p>
            <a:r>
              <a:rPr lang="en-SG" sz="1800" dirty="0">
                <a:latin typeface="Lato" panose="020F0502020204030203" pitchFamily="34" charset="0"/>
                <a:ea typeface="Lato" panose="020F0502020204030203" pitchFamily="34" charset="0"/>
                <a:cs typeface="Lato" panose="020F0502020204030203" pitchFamily="34" charset="0"/>
              </a:rPr>
              <a:t>Actual is [</a:t>
            </a:r>
            <a:r>
              <a:rPr lang="en-SG" sz="1800" b="1" dirty="0">
                <a:solidFill>
                  <a:srgbClr val="0070C0"/>
                </a:solidFill>
              </a:rPr>
              <a:t>happy</a:t>
            </a:r>
            <a:r>
              <a:rPr lang="en-SG" sz="1800" dirty="0">
                <a:latin typeface="Lato" panose="020F0502020204030203" pitchFamily="34" charset="0"/>
                <a:ea typeface="Lato" panose="020F0502020204030203" pitchFamily="34" charset="0"/>
                <a:cs typeface="Lato" panose="020F0502020204030203" pitchFamily="34" charset="0"/>
              </a:rPr>
              <a:t>] Predicted as [</a:t>
            </a:r>
            <a:r>
              <a:rPr lang="en-SG" sz="1800" b="1" dirty="0">
                <a:solidFill>
                  <a:srgbClr val="FF0000"/>
                </a:solidFill>
                <a:latin typeface="Lato" panose="020F0502020204030203" pitchFamily="34" charset="0"/>
                <a:ea typeface="Lato" panose="020F0502020204030203" pitchFamily="34" charset="0"/>
                <a:cs typeface="Lato" panose="020F0502020204030203" pitchFamily="34" charset="0"/>
              </a:rPr>
              <a:t>fear</a:t>
            </a:r>
            <a:r>
              <a:rPr lang="en-SG" sz="1800" dirty="0">
                <a:latin typeface="Lato" panose="020F0502020204030203" pitchFamily="34" charset="0"/>
                <a:ea typeface="Lato" panose="020F0502020204030203" pitchFamily="34" charset="0"/>
                <a:cs typeface="Lato" panose="020F0502020204030203" pitchFamily="34" charset="0"/>
              </a:rPr>
              <a:t>]</a:t>
            </a:r>
            <a:endParaRPr lang="en-US" sz="1800" dirty="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10E4E81E-1A86-284A-8280-C8CF1735C1DA}"/>
              </a:ext>
            </a:extLst>
          </p:cNvPr>
          <p:cNvSpPr txBox="1"/>
          <p:nvPr/>
        </p:nvSpPr>
        <p:spPr>
          <a:xfrm>
            <a:off x="4867644" y="3538234"/>
            <a:ext cx="3313812" cy="646331"/>
          </a:xfrm>
          <a:prstGeom prst="rect">
            <a:avLst/>
          </a:prstGeom>
          <a:noFill/>
        </p:spPr>
        <p:txBody>
          <a:bodyPr wrap="square">
            <a:spAutoFit/>
          </a:bodyPr>
          <a:lstStyle/>
          <a:p>
            <a:r>
              <a:rPr lang="en-SG" sz="1800" dirty="0">
                <a:latin typeface="Lato" panose="020F0502020204030203" pitchFamily="34" charset="0"/>
                <a:ea typeface="Lato" panose="020F0502020204030203" pitchFamily="34" charset="0"/>
                <a:cs typeface="Lato" panose="020F0502020204030203" pitchFamily="34" charset="0"/>
              </a:rPr>
              <a:t>Actual is [</a:t>
            </a:r>
            <a:r>
              <a:rPr lang="en-SG" sz="1800" b="1" dirty="0">
                <a:solidFill>
                  <a:srgbClr val="0070C0"/>
                </a:solidFill>
              </a:rPr>
              <a:t>surprised</a:t>
            </a:r>
            <a:r>
              <a:rPr lang="en-SG" sz="1800" dirty="0">
                <a:latin typeface="Lato" panose="020F0502020204030203" pitchFamily="34" charset="0"/>
                <a:ea typeface="Lato" panose="020F0502020204030203" pitchFamily="34" charset="0"/>
                <a:cs typeface="Lato" panose="020F0502020204030203" pitchFamily="34" charset="0"/>
              </a:rPr>
              <a:t>] Predicted as [</a:t>
            </a:r>
            <a:r>
              <a:rPr lang="en-SG" sz="1800" b="1" dirty="0">
                <a:solidFill>
                  <a:srgbClr val="FF0000"/>
                </a:solidFill>
                <a:latin typeface="Lato" panose="020F0502020204030203" pitchFamily="34" charset="0"/>
                <a:ea typeface="Lato" panose="020F0502020204030203" pitchFamily="34" charset="0"/>
                <a:cs typeface="Lato" panose="020F0502020204030203" pitchFamily="34" charset="0"/>
              </a:rPr>
              <a:t>happy</a:t>
            </a:r>
            <a:r>
              <a:rPr lang="en-SG" sz="1800" dirty="0">
                <a:latin typeface="Lato" panose="020F0502020204030203" pitchFamily="34" charset="0"/>
                <a:ea typeface="Lato" panose="020F0502020204030203" pitchFamily="34" charset="0"/>
                <a:cs typeface="Lato" panose="020F0502020204030203" pitchFamily="34" charset="0"/>
              </a:rPr>
              <a:t>]</a:t>
            </a:r>
            <a:endParaRPr lang="en-US" sz="1800"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EC2FF285-9C73-F947-AF6C-8BA8EB050B7C}"/>
              </a:ext>
            </a:extLst>
          </p:cNvPr>
          <p:cNvPicPr>
            <a:picLocks noChangeAspect="1"/>
          </p:cNvPicPr>
          <p:nvPr/>
        </p:nvPicPr>
        <p:blipFill>
          <a:blip r:embed="rId7"/>
          <a:stretch>
            <a:fillRect/>
          </a:stretch>
        </p:blipFill>
        <p:spPr>
          <a:xfrm>
            <a:off x="2413466" y="1556878"/>
            <a:ext cx="2198471" cy="1464079"/>
          </a:xfrm>
          <a:prstGeom prst="rect">
            <a:avLst/>
          </a:prstGeom>
        </p:spPr>
      </p:pic>
      <p:pic>
        <p:nvPicPr>
          <p:cNvPr id="5" name="03-01-03-02-02-01-18.wav" descr="03-01-03-02-02-01-18.wav">
            <a:hlinkClick r:id="" action="ppaction://media"/>
            <a:extLst>
              <a:ext uri="{FF2B5EF4-FFF2-40B4-BE49-F238E27FC236}">
                <a16:creationId xmlns:a16="http://schemas.microsoft.com/office/drawing/2014/main" id="{201774D4-5E32-E349-AE5E-0A958313B9F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359249" y="1758322"/>
            <a:ext cx="812800" cy="812800"/>
          </a:xfrm>
          <a:prstGeom prst="rect">
            <a:avLst/>
          </a:prstGeom>
        </p:spPr>
      </p:pic>
      <p:pic>
        <p:nvPicPr>
          <p:cNvPr id="6" name="03-01-08-02-01-01-01.wav" descr="03-01-08-02-01-01-01.wav">
            <a:hlinkClick r:id="" action="ppaction://media"/>
            <a:extLst>
              <a:ext uri="{FF2B5EF4-FFF2-40B4-BE49-F238E27FC236}">
                <a16:creationId xmlns:a16="http://schemas.microsoft.com/office/drawing/2014/main" id="{C36F9881-D690-E545-9C10-328239A6C8D4}"/>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432448" y="3423699"/>
            <a:ext cx="812800" cy="812800"/>
          </a:xfrm>
          <a:prstGeom prst="rect">
            <a:avLst/>
          </a:prstGeom>
        </p:spPr>
      </p:pic>
      <p:pic>
        <p:nvPicPr>
          <p:cNvPr id="10" name="Picture 9">
            <a:extLst>
              <a:ext uri="{FF2B5EF4-FFF2-40B4-BE49-F238E27FC236}">
                <a16:creationId xmlns:a16="http://schemas.microsoft.com/office/drawing/2014/main" id="{0C504E36-E274-8C41-8176-7223BC819EF1}"/>
              </a:ext>
            </a:extLst>
          </p:cNvPr>
          <p:cNvPicPr>
            <a:picLocks noChangeAspect="1"/>
          </p:cNvPicPr>
          <p:nvPr/>
        </p:nvPicPr>
        <p:blipFill>
          <a:blip r:embed="rId9"/>
          <a:stretch>
            <a:fillRect/>
          </a:stretch>
        </p:blipFill>
        <p:spPr>
          <a:xfrm>
            <a:off x="2413466" y="3098059"/>
            <a:ext cx="2198472" cy="14640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436"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5"/>
                </p:tgtEl>
              </p:cMediaNode>
            </p:audio>
            <p:audio>
              <p:cMediaNode vol="80000">
                <p:cTn id="20" fill="hold" display="0">
                  <p:stCondLst>
                    <p:cond delay="indefinite"/>
                  </p:stCondLst>
                  <p:endCondLst>
                    <p:cond evt="onStopAudio" delay="0">
                      <p:tgtEl>
                        <p:sldTgt/>
                      </p:tgtEl>
                    </p:cond>
                  </p:endCondLst>
                </p:cTn>
                <p:tgtEl>
                  <p:spTgt spid="6"/>
                </p:tgtEl>
              </p:cMediaNode>
            </p:audio>
          </p:childTnLst>
        </p:cTn>
      </p:par>
    </p:tnLst>
    <p:bldLst>
      <p:bldP spid="8"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2"/>
          <p:cNvSpPr txBox="1">
            <a:spLocks noGrp="1"/>
          </p:cNvSpPr>
          <p:nvPr>
            <p:ph type="title"/>
          </p:nvPr>
        </p:nvSpPr>
        <p:spPr>
          <a:xfrm>
            <a:off x="720000" y="540000"/>
            <a:ext cx="7704000" cy="81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PREDICT from actual recordings</a:t>
            </a:r>
            <a:endParaRPr dirty="0"/>
          </a:p>
        </p:txBody>
      </p:sp>
      <p:pic>
        <p:nvPicPr>
          <p:cNvPr id="4" name="Picture 3">
            <a:extLst>
              <a:ext uri="{FF2B5EF4-FFF2-40B4-BE49-F238E27FC236}">
                <a16:creationId xmlns:a16="http://schemas.microsoft.com/office/drawing/2014/main" id="{74C7477E-CCEB-ED45-88A4-EAC8CEA09BDA}"/>
              </a:ext>
            </a:extLst>
          </p:cNvPr>
          <p:cNvPicPr>
            <a:picLocks noChangeAspect="1"/>
          </p:cNvPicPr>
          <p:nvPr/>
        </p:nvPicPr>
        <p:blipFill>
          <a:blip r:embed="rId7"/>
          <a:stretch>
            <a:fillRect/>
          </a:stretch>
        </p:blipFill>
        <p:spPr>
          <a:xfrm>
            <a:off x="2614492" y="1705583"/>
            <a:ext cx="2258959" cy="1479025"/>
          </a:xfrm>
          <a:prstGeom prst="rect">
            <a:avLst/>
          </a:prstGeom>
        </p:spPr>
      </p:pic>
      <p:pic>
        <p:nvPicPr>
          <p:cNvPr id="5" name="Picture 4">
            <a:extLst>
              <a:ext uri="{FF2B5EF4-FFF2-40B4-BE49-F238E27FC236}">
                <a16:creationId xmlns:a16="http://schemas.microsoft.com/office/drawing/2014/main" id="{C577C405-38EB-884A-974B-078EA2F67C3E}"/>
              </a:ext>
            </a:extLst>
          </p:cNvPr>
          <p:cNvPicPr>
            <a:picLocks noChangeAspect="1"/>
          </p:cNvPicPr>
          <p:nvPr/>
        </p:nvPicPr>
        <p:blipFill>
          <a:blip r:embed="rId8"/>
          <a:stretch>
            <a:fillRect/>
          </a:stretch>
        </p:blipFill>
        <p:spPr>
          <a:xfrm>
            <a:off x="5293171" y="1924190"/>
            <a:ext cx="3542812" cy="784524"/>
          </a:xfrm>
          <a:prstGeom prst="rect">
            <a:avLst/>
          </a:prstGeom>
        </p:spPr>
      </p:pic>
      <p:pic>
        <p:nvPicPr>
          <p:cNvPr id="6" name="kyle_angry.wav" descr="kyle_angry.wav">
            <a:hlinkClick r:id="" action="ppaction://media"/>
            <a:extLst>
              <a:ext uri="{FF2B5EF4-FFF2-40B4-BE49-F238E27FC236}">
                <a16:creationId xmlns:a16="http://schemas.microsoft.com/office/drawing/2014/main" id="{3EACC9DD-F9BD-8E49-A193-C4D2BDA7E40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01336" y="1924190"/>
            <a:ext cx="812800" cy="812800"/>
          </a:xfrm>
          <a:prstGeom prst="rect">
            <a:avLst/>
          </a:prstGeom>
        </p:spPr>
      </p:pic>
      <p:pic>
        <p:nvPicPr>
          <p:cNvPr id="7" name="Picture 6">
            <a:extLst>
              <a:ext uri="{FF2B5EF4-FFF2-40B4-BE49-F238E27FC236}">
                <a16:creationId xmlns:a16="http://schemas.microsoft.com/office/drawing/2014/main" id="{FF9BBAE4-C7A3-0B47-9D3B-D814443FD9ED}"/>
              </a:ext>
            </a:extLst>
          </p:cNvPr>
          <p:cNvPicPr>
            <a:picLocks noChangeAspect="1"/>
          </p:cNvPicPr>
          <p:nvPr/>
        </p:nvPicPr>
        <p:blipFill>
          <a:blip r:embed="rId10"/>
          <a:stretch>
            <a:fillRect/>
          </a:stretch>
        </p:blipFill>
        <p:spPr>
          <a:xfrm>
            <a:off x="2614492" y="3456982"/>
            <a:ext cx="2359442" cy="1520638"/>
          </a:xfrm>
          <a:prstGeom prst="rect">
            <a:avLst/>
          </a:prstGeom>
        </p:spPr>
      </p:pic>
      <p:pic>
        <p:nvPicPr>
          <p:cNvPr id="8" name="random2.wav" descr="random2.wav">
            <a:hlinkClick r:id="" action="ppaction://media"/>
            <a:extLst>
              <a:ext uri="{FF2B5EF4-FFF2-40B4-BE49-F238E27FC236}">
                <a16:creationId xmlns:a16="http://schemas.microsoft.com/office/drawing/2014/main" id="{8090644D-289E-7C42-B24F-350E2B9F822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201336" y="3953957"/>
            <a:ext cx="812800" cy="812800"/>
          </a:xfrm>
          <a:prstGeom prst="rect">
            <a:avLst/>
          </a:prstGeom>
        </p:spPr>
      </p:pic>
      <p:pic>
        <p:nvPicPr>
          <p:cNvPr id="9" name="Picture 8">
            <a:extLst>
              <a:ext uri="{FF2B5EF4-FFF2-40B4-BE49-F238E27FC236}">
                <a16:creationId xmlns:a16="http://schemas.microsoft.com/office/drawing/2014/main" id="{1976A9A5-AD59-524C-99B6-4C8475DE0B86}"/>
              </a:ext>
            </a:extLst>
          </p:cNvPr>
          <p:cNvPicPr>
            <a:picLocks noChangeAspect="1"/>
          </p:cNvPicPr>
          <p:nvPr/>
        </p:nvPicPr>
        <p:blipFill>
          <a:blip r:embed="rId11"/>
          <a:stretch>
            <a:fillRect/>
          </a:stretch>
        </p:blipFill>
        <p:spPr>
          <a:xfrm>
            <a:off x="5386113" y="3933233"/>
            <a:ext cx="3619359" cy="784524"/>
          </a:xfrm>
          <a:prstGeom prst="rect">
            <a:avLst/>
          </a:prstGeom>
        </p:spPr>
      </p:pic>
    </p:spTree>
    <p:extLst>
      <p:ext uri="{BB962C8B-B14F-4D97-AF65-F5344CB8AC3E}">
        <p14:creationId xmlns:p14="http://schemas.microsoft.com/office/powerpoint/2010/main" val="256014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3"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266"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6"/>
                </p:tgtEl>
              </p:cMediaNode>
            </p:audio>
            <p:audio>
              <p:cMediaNode vol="80000">
                <p:cTn id="20"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2"/>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78" name="Google Shape;278;p32"/>
          <p:cNvSpPr txBox="1">
            <a:spLocks noGrp="1"/>
          </p:cNvSpPr>
          <p:nvPr>
            <p:ph type="title" idx="3"/>
          </p:nvPr>
        </p:nvSpPr>
        <p:spPr>
          <a:xfrm>
            <a:off x="1722575" y="1422686"/>
            <a:ext cx="2316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79" name="Google Shape;279;p32"/>
          <p:cNvSpPr txBox="1">
            <a:spLocks noGrp="1"/>
          </p:cNvSpPr>
          <p:nvPr>
            <p:ph type="title" idx="5"/>
          </p:nvPr>
        </p:nvSpPr>
        <p:spPr>
          <a:xfrm>
            <a:off x="4870726" y="2145646"/>
            <a:ext cx="2912100" cy="2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Datasets</a:t>
            </a:r>
            <a:endParaRPr dirty="0"/>
          </a:p>
        </p:txBody>
      </p:sp>
      <p:sp>
        <p:nvSpPr>
          <p:cNvPr id="281" name="Google Shape;281;p32"/>
          <p:cNvSpPr txBox="1">
            <a:spLocks noGrp="1"/>
          </p:cNvSpPr>
          <p:nvPr>
            <p:ph type="title" idx="8"/>
          </p:nvPr>
        </p:nvSpPr>
        <p:spPr>
          <a:xfrm>
            <a:off x="1424790" y="3868099"/>
            <a:ext cx="2912100" cy="7789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Feature Extraction</a:t>
            </a:r>
            <a:endParaRPr dirty="0"/>
          </a:p>
        </p:txBody>
      </p:sp>
      <p:sp>
        <p:nvSpPr>
          <p:cNvPr id="282" name="Google Shape;282;p32"/>
          <p:cNvSpPr txBox="1">
            <a:spLocks noGrp="1"/>
          </p:cNvSpPr>
          <p:nvPr>
            <p:ph type="title" idx="9"/>
          </p:nvPr>
        </p:nvSpPr>
        <p:spPr>
          <a:xfrm>
            <a:off x="1722575" y="3226274"/>
            <a:ext cx="2316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85" name="Google Shape;285;p32"/>
          <p:cNvSpPr txBox="1">
            <a:spLocks noGrp="1"/>
          </p:cNvSpPr>
          <p:nvPr>
            <p:ph type="title" idx="15"/>
          </p:nvPr>
        </p:nvSpPr>
        <p:spPr>
          <a:xfrm>
            <a:off x="5104858" y="3288764"/>
            <a:ext cx="2316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87" name="Google Shape;287;p32"/>
          <p:cNvSpPr txBox="1">
            <a:spLocks noGrp="1"/>
          </p:cNvSpPr>
          <p:nvPr>
            <p:ph type="title" idx="6"/>
          </p:nvPr>
        </p:nvSpPr>
        <p:spPr>
          <a:xfrm>
            <a:off x="5104858" y="1422623"/>
            <a:ext cx="2316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89" name="Google Shape;289;p32"/>
          <p:cNvSpPr txBox="1">
            <a:spLocks noGrp="1"/>
          </p:cNvSpPr>
          <p:nvPr>
            <p:ph type="title" idx="2"/>
          </p:nvPr>
        </p:nvSpPr>
        <p:spPr>
          <a:xfrm>
            <a:off x="1424525" y="2184390"/>
            <a:ext cx="2912100" cy="2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 to Sound</a:t>
            </a:r>
            <a:endParaRPr dirty="0"/>
          </a:p>
        </p:txBody>
      </p:sp>
      <p:sp>
        <p:nvSpPr>
          <p:cNvPr id="7" name="Title 6">
            <a:extLst>
              <a:ext uri="{FF2B5EF4-FFF2-40B4-BE49-F238E27FC236}">
                <a16:creationId xmlns:a16="http://schemas.microsoft.com/office/drawing/2014/main" id="{77E1BC77-C102-B740-A95E-F9F638EA4A1B}"/>
              </a:ext>
            </a:extLst>
          </p:cNvPr>
          <p:cNvSpPr>
            <a:spLocks noGrp="1"/>
          </p:cNvSpPr>
          <p:nvPr>
            <p:ph type="title" idx="14"/>
          </p:nvPr>
        </p:nvSpPr>
        <p:spPr>
          <a:xfrm>
            <a:off x="4806808" y="4014585"/>
            <a:ext cx="2912100" cy="243000"/>
          </a:xfrm>
        </p:spPr>
        <p:txBody>
          <a:bodyPr/>
          <a:lstStyle/>
          <a:p>
            <a:r>
              <a:rPr lang="en-US" dirty="0"/>
              <a:t>MODEL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 name="Google Shape;420;p41">
            <a:extLst>
              <a:ext uri="{FF2B5EF4-FFF2-40B4-BE49-F238E27FC236}">
                <a16:creationId xmlns:a16="http://schemas.microsoft.com/office/drawing/2014/main" id="{06176FD1-21E2-6D43-8899-18B72A41B3DE}"/>
              </a:ext>
            </a:extLst>
          </p:cNvPr>
          <p:cNvSpPr txBox="1">
            <a:spLocks noGrp="1"/>
          </p:cNvSpPr>
          <p:nvPr>
            <p:ph type="title"/>
          </p:nvPr>
        </p:nvSpPr>
        <p:spPr>
          <a:xfrm>
            <a:off x="624967" y="893617"/>
            <a:ext cx="8101883" cy="67600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RECOMMENDATIONS</a:t>
            </a:r>
            <a:endParaRPr dirty="0"/>
          </a:p>
        </p:txBody>
      </p:sp>
      <p:sp>
        <p:nvSpPr>
          <p:cNvPr id="5" name="TextBox 4">
            <a:extLst>
              <a:ext uri="{FF2B5EF4-FFF2-40B4-BE49-F238E27FC236}">
                <a16:creationId xmlns:a16="http://schemas.microsoft.com/office/drawing/2014/main" id="{FB4EE355-74A1-A544-A424-957A6485FBFA}"/>
              </a:ext>
            </a:extLst>
          </p:cNvPr>
          <p:cNvSpPr txBox="1"/>
          <p:nvPr/>
        </p:nvSpPr>
        <p:spPr>
          <a:xfrm>
            <a:off x="725451" y="3003210"/>
            <a:ext cx="5811116" cy="646331"/>
          </a:xfrm>
          <a:prstGeom prst="rect">
            <a:avLst/>
          </a:prstGeom>
          <a:noFill/>
        </p:spPr>
        <p:txBody>
          <a:bodyPr wrap="square">
            <a:spAutoFit/>
          </a:bodyPr>
          <a:lstStyle/>
          <a:p>
            <a:r>
              <a:rPr lang="en-US" sz="1800" dirty="0">
                <a:latin typeface="Lato" panose="020F0502020204030203" pitchFamily="34" charset="0"/>
                <a:ea typeface="Lato" panose="020F0502020204030203" pitchFamily="34" charset="0"/>
                <a:cs typeface="Lato" panose="020F0502020204030203" pitchFamily="34" charset="0"/>
              </a:rPr>
              <a:t>For enhancement, this can be a two-step model,</a:t>
            </a:r>
          </a:p>
          <a:p>
            <a:r>
              <a:rPr lang="en-US" sz="1800" dirty="0">
                <a:latin typeface="Lato" panose="020F0502020204030203" pitchFamily="34" charset="0"/>
                <a:ea typeface="Lato" panose="020F0502020204030203" pitchFamily="34" charset="0"/>
                <a:cs typeface="Lato" panose="020F0502020204030203" pitchFamily="34" charset="0"/>
              </a:rPr>
              <a:t>where we identify the gender first, then the emotions.</a:t>
            </a:r>
          </a:p>
        </p:txBody>
      </p:sp>
      <p:sp>
        <p:nvSpPr>
          <p:cNvPr id="7" name="TextBox 6">
            <a:extLst>
              <a:ext uri="{FF2B5EF4-FFF2-40B4-BE49-F238E27FC236}">
                <a16:creationId xmlns:a16="http://schemas.microsoft.com/office/drawing/2014/main" id="{2DEBCDF7-8845-9E46-9333-9D639EBCDF56}"/>
              </a:ext>
            </a:extLst>
          </p:cNvPr>
          <p:cNvSpPr txBox="1"/>
          <p:nvPr/>
        </p:nvSpPr>
        <p:spPr>
          <a:xfrm>
            <a:off x="725451" y="1791499"/>
            <a:ext cx="5811116" cy="923330"/>
          </a:xfrm>
          <a:prstGeom prst="rect">
            <a:avLst/>
          </a:prstGeom>
          <a:noFill/>
        </p:spPr>
        <p:txBody>
          <a:bodyPr wrap="square">
            <a:spAutoFit/>
          </a:bodyPr>
          <a:lstStyle/>
          <a:p>
            <a:r>
              <a:rPr lang="en-US" sz="1800" dirty="0">
                <a:latin typeface="Lato" panose="020F0502020204030203" pitchFamily="34" charset="0"/>
                <a:ea typeface="Lato" panose="020F0502020204030203" pitchFamily="34" charset="0"/>
                <a:cs typeface="Lato" panose="020F0502020204030203" pitchFamily="34" charset="0"/>
              </a:rPr>
              <a:t>There are a lot more features from </a:t>
            </a:r>
            <a:r>
              <a:rPr lang="en-US" sz="1800" dirty="0" err="1">
                <a:latin typeface="Lato" panose="020F0502020204030203" pitchFamily="34" charset="0"/>
                <a:ea typeface="Lato" panose="020F0502020204030203" pitchFamily="34" charset="0"/>
                <a:cs typeface="Lato" panose="020F0502020204030203" pitchFamily="34" charset="0"/>
              </a:rPr>
              <a:t>Librosa</a:t>
            </a:r>
            <a:r>
              <a:rPr lang="en-US" sz="1800" dirty="0">
                <a:latin typeface="Lato" panose="020F0502020204030203" pitchFamily="34" charset="0"/>
                <a:ea typeface="Lato" panose="020F0502020204030203" pitchFamily="34" charset="0"/>
                <a:cs typeface="Lato" panose="020F0502020204030203" pitchFamily="34" charset="0"/>
              </a:rPr>
              <a:t> that were not included in the model, we can further analyze which features can help in getting better prediction.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54"/>
          <p:cNvSpPr txBox="1">
            <a:spLocks noGrp="1"/>
          </p:cNvSpPr>
          <p:nvPr>
            <p:ph type="subTitle" idx="1"/>
          </p:nvPr>
        </p:nvSpPr>
        <p:spPr>
          <a:xfrm>
            <a:off x="2642825" y="1976225"/>
            <a:ext cx="3852000" cy="107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Do you have any questions?</a:t>
            </a:r>
            <a:endParaRPr dirty="0"/>
          </a:p>
          <a:p>
            <a:pPr marL="0" lvl="0" indent="0" algn="ctr" rtl="0">
              <a:spcBef>
                <a:spcPts val="0"/>
              </a:spcBef>
              <a:spcAft>
                <a:spcPts val="0"/>
              </a:spcAft>
              <a:buClr>
                <a:schemeClr val="dk1"/>
              </a:buClr>
              <a:buSzPts val="1100"/>
              <a:buFont typeface="Arial"/>
              <a:buNone/>
            </a:pPr>
            <a:r>
              <a:rPr lang="en-US" dirty="0" err="1"/>
              <a:t>carinarebellon@outlook.com</a:t>
            </a:r>
            <a:endParaRPr dirty="0"/>
          </a:p>
          <a:p>
            <a:pPr marL="0" lvl="0" indent="0" algn="ctr" rtl="0">
              <a:spcBef>
                <a:spcPts val="0"/>
              </a:spcBef>
              <a:spcAft>
                <a:spcPts val="0"/>
              </a:spcAft>
              <a:buClr>
                <a:schemeClr val="dk1"/>
              </a:buClr>
              <a:buSzPts val="1100"/>
              <a:buFont typeface="Arial"/>
              <a:buNone/>
            </a:pPr>
            <a:r>
              <a:rPr lang="en" dirty="0"/>
              <a:t>+65 9855 1334</a:t>
            </a:r>
            <a:endParaRPr dirty="0"/>
          </a:p>
        </p:txBody>
      </p:sp>
      <p:sp>
        <p:nvSpPr>
          <p:cNvPr id="745" name="Google Shape;745;p54"/>
          <p:cNvSpPr txBox="1"/>
          <p:nvPr/>
        </p:nvSpPr>
        <p:spPr>
          <a:xfrm>
            <a:off x="2649100" y="3042450"/>
            <a:ext cx="3852000" cy="2748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300"/>
              </a:spcAft>
              <a:buClr>
                <a:srgbClr val="000000"/>
              </a:buClr>
              <a:buSzPts val="1100"/>
              <a:buFont typeface="Arial"/>
              <a:buNone/>
            </a:pPr>
            <a:r>
              <a:rPr lang="en" sz="1200" b="1">
                <a:solidFill>
                  <a:schemeClr val="dk2"/>
                </a:solidFill>
                <a:latin typeface="Open Sans"/>
                <a:ea typeface="Open Sans"/>
                <a:cs typeface="Open Sans"/>
                <a:sym typeface="Open Sans"/>
              </a:rPr>
              <a:t>Please keep this slide for attribution</a:t>
            </a:r>
            <a:endParaRPr sz="1200" b="1">
              <a:solidFill>
                <a:schemeClr val="dk2"/>
              </a:solidFill>
              <a:latin typeface="Open Sans"/>
              <a:ea typeface="Open Sans"/>
              <a:cs typeface="Open Sans"/>
              <a:sym typeface="Open Sans"/>
            </a:endParaRPr>
          </a:p>
        </p:txBody>
      </p:sp>
      <p:sp>
        <p:nvSpPr>
          <p:cNvPr id="746" name="Google Shape;746;p54"/>
          <p:cNvSpPr txBox="1">
            <a:spLocks noGrp="1"/>
          </p:cNvSpPr>
          <p:nvPr>
            <p:ph type="ctrTitle"/>
          </p:nvPr>
        </p:nvSpPr>
        <p:spPr>
          <a:xfrm flipH="1">
            <a:off x="2649175" y="1140725"/>
            <a:ext cx="3852000" cy="83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747" name="Google Shape;747;p54"/>
          <p:cNvSpPr/>
          <p:nvPr/>
        </p:nvSpPr>
        <p:spPr>
          <a:xfrm>
            <a:off x="7515900" y="15129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8" name="Google Shape;748;p54"/>
          <p:cNvSpPr/>
          <p:nvPr/>
        </p:nvSpPr>
        <p:spPr>
          <a:xfrm>
            <a:off x="7363500" y="13605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749" name="Google Shape;749;p54"/>
          <p:cNvGrpSpPr/>
          <p:nvPr/>
        </p:nvGrpSpPr>
        <p:grpSpPr>
          <a:xfrm>
            <a:off x="7639881" y="3002161"/>
            <a:ext cx="355392" cy="355392"/>
            <a:chOff x="1379798" y="1723250"/>
            <a:chExt cx="397887" cy="397887"/>
          </a:xfrm>
        </p:grpSpPr>
        <p:sp>
          <p:nvSpPr>
            <p:cNvPr id="750" name="Google Shape;750;p5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1" name="Google Shape;751;p5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2" name="Google Shape;752;p5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3" name="Google Shape;753;p5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54" name="Google Shape;754;p54"/>
          <p:cNvGrpSpPr/>
          <p:nvPr/>
        </p:nvGrpSpPr>
        <p:grpSpPr>
          <a:xfrm>
            <a:off x="7639843" y="1785936"/>
            <a:ext cx="355411" cy="355392"/>
            <a:chOff x="266768" y="1721375"/>
            <a:chExt cx="397907" cy="397887"/>
          </a:xfrm>
        </p:grpSpPr>
        <p:sp>
          <p:nvSpPr>
            <p:cNvPr id="755" name="Google Shape;755;p5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6" name="Google Shape;756;p5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57" name="Google Shape;757;p54"/>
          <p:cNvGrpSpPr/>
          <p:nvPr/>
        </p:nvGrpSpPr>
        <p:grpSpPr>
          <a:xfrm>
            <a:off x="7639872" y="2394032"/>
            <a:ext cx="355374" cy="355392"/>
            <a:chOff x="864491" y="1723250"/>
            <a:chExt cx="397866" cy="397887"/>
          </a:xfrm>
        </p:grpSpPr>
        <p:sp>
          <p:nvSpPr>
            <p:cNvPr id="758" name="Google Shape;758;p5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9" name="Google Shape;759;p5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0" name="Google Shape;760;p5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50"/>
        <p:cNvGrpSpPr/>
        <p:nvPr/>
      </p:nvGrpSpPr>
      <p:grpSpPr>
        <a:xfrm>
          <a:off x="0" y="0"/>
          <a:ext cx="0" cy="0"/>
          <a:chOff x="0" y="0"/>
          <a:chExt cx="0" cy="0"/>
        </a:xfrm>
      </p:grpSpPr>
      <p:pic>
        <p:nvPicPr>
          <p:cNvPr id="8451" name="Google Shape;8451;p7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5" name="Picture 4">
            <a:extLst>
              <a:ext uri="{FF2B5EF4-FFF2-40B4-BE49-F238E27FC236}">
                <a16:creationId xmlns:a16="http://schemas.microsoft.com/office/drawing/2014/main" id="{18E0F406-91B8-2446-BBA1-0578C25A3980}"/>
              </a:ext>
            </a:extLst>
          </p:cNvPr>
          <p:cNvPicPr>
            <a:picLocks noChangeAspect="1"/>
          </p:cNvPicPr>
          <p:nvPr/>
        </p:nvPicPr>
        <p:blipFill>
          <a:blip r:embed="rId3"/>
          <a:stretch>
            <a:fillRect/>
          </a:stretch>
        </p:blipFill>
        <p:spPr>
          <a:xfrm>
            <a:off x="975537" y="2624240"/>
            <a:ext cx="2745563" cy="1785214"/>
          </a:xfrm>
          <a:prstGeom prst="rect">
            <a:avLst/>
          </a:prstGeom>
        </p:spPr>
      </p:pic>
      <p:sp>
        <p:nvSpPr>
          <p:cNvPr id="8" name="TextBox 7">
            <a:extLst>
              <a:ext uri="{FF2B5EF4-FFF2-40B4-BE49-F238E27FC236}">
                <a16:creationId xmlns:a16="http://schemas.microsoft.com/office/drawing/2014/main" id="{C48D9EA0-8298-3646-A534-5BB6E5993924}"/>
              </a:ext>
            </a:extLst>
          </p:cNvPr>
          <p:cNvSpPr txBox="1"/>
          <p:nvPr/>
        </p:nvSpPr>
        <p:spPr>
          <a:xfrm>
            <a:off x="910424" y="1509635"/>
            <a:ext cx="2969813" cy="1384995"/>
          </a:xfrm>
          <a:prstGeom prst="rect">
            <a:avLst/>
          </a:prstGeom>
          <a:noFill/>
        </p:spPr>
        <p:txBody>
          <a:bodyPr wrap="square">
            <a:spAutoFit/>
          </a:bodyPr>
          <a:lstStyle/>
          <a:p>
            <a:pPr marL="133350" indent="0">
              <a:buNone/>
            </a:pPr>
            <a:r>
              <a:rPr lang="en-SG" b="1" dirty="0">
                <a:latin typeface="Lato" panose="020F0502020204030203" pitchFamily="34" charset="0"/>
                <a:ea typeface="Lato" panose="020F0502020204030203" pitchFamily="34" charset="0"/>
                <a:cs typeface="Lato" panose="020F0502020204030203" pitchFamily="34" charset="0"/>
              </a:rPr>
              <a:t>Frequency</a:t>
            </a:r>
            <a:r>
              <a:rPr lang="en-SG" dirty="0">
                <a:latin typeface="Lato" panose="020F0502020204030203" pitchFamily="34" charset="0"/>
                <a:ea typeface="Lato" panose="020F0502020204030203" pitchFamily="34" charset="0"/>
                <a:cs typeface="Lato" panose="020F0502020204030203" pitchFamily="34" charset="0"/>
              </a:rPr>
              <a:t>, sometimes referred to as pitch, is the number of times per second that a sound pressure wave repeats itself. </a:t>
            </a:r>
          </a:p>
          <a:p>
            <a:pPr marL="133350" indent="0">
              <a:buNone/>
            </a:pPr>
            <a:endParaRPr lang="en-SG" b="1" i="1" dirty="0">
              <a:latin typeface="Lato" panose="020F0502020204030203" pitchFamily="34" charset="0"/>
              <a:ea typeface="Lato" panose="020F0502020204030203" pitchFamily="34" charset="0"/>
              <a:cs typeface="Lato" panose="020F0502020204030203" pitchFamily="34" charset="0"/>
            </a:endParaRPr>
          </a:p>
          <a:p>
            <a:pPr marL="133350" indent="0">
              <a:buNone/>
            </a:pPr>
            <a:endParaRPr lang="en-SG" b="1" dirty="0">
              <a:highlight>
                <a:srgbClr val="FFFF00"/>
              </a:highlight>
              <a:latin typeface="Lato" panose="020F0502020204030203" pitchFamily="34" charset="0"/>
              <a:ea typeface="Lato" panose="020F0502020204030203" pitchFamily="34" charset="0"/>
              <a:cs typeface="Lato" panose="020F0502020204030203" pitchFamily="34" charset="0"/>
            </a:endParaRPr>
          </a:p>
        </p:txBody>
      </p:sp>
      <p:sp>
        <p:nvSpPr>
          <p:cNvPr id="10" name="Google Shape;300;p34">
            <a:extLst>
              <a:ext uri="{FF2B5EF4-FFF2-40B4-BE49-F238E27FC236}">
                <a16:creationId xmlns:a16="http://schemas.microsoft.com/office/drawing/2014/main" id="{3019ED25-AA15-E241-B594-9C9F5873D671}"/>
              </a:ext>
            </a:extLst>
          </p:cNvPr>
          <p:cNvSpPr txBox="1">
            <a:spLocks/>
          </p:cNvSpPr>
          <p:nvPr/>
        </p:nvSpPr>
        <p:spPr>
          <a:xfrm>
            <a:off x="2348318" y="510584"/>
            <a:ext cx="4288227" cy="6758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9pPr>
          </a:lstStyle>
          <a:p>
            <a:r>
              <a:rPr lang="en-SG" dirty="0"/>
              <a:t>What is sound?</a:t>
            </a:r>
          </a:p>
        </p:txBody>
      </p:sp>
      <p:pic>
        <p:nvPicPr>
          <p:cNvPr id="2049" name="Picture 1" descr="page17image22982016">
            <a:extLst>
              <a:ext uri="{FF2B5EF4-FFF2-40B4-BE49-F238E27FC236}">
                <a16:creationId xmlns:a16="http://schemas.microsoft.com/office/drawing/2014/main" id="{DBFFD83F-968D-6341-AF6E-88776D975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721100" cy="50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967407-2B9F-5E42-AB34-C319B9C03241}"/>
              </a:ext>
            </a:extLst>
          </p:cNvPr>
          <p:cNvSpPr txBox="1"/>
          <p:nvPr/>
        </p:nvSpPr>
        <p:spPr>
          <a:xfrm>
            <a:off x="5198650" y="1260789"/>
            <a:ext cx="3334990" cy="646331"/>
          </a:xfrm>
          <a:prstGeom prst="rect">
            <a:avLst/>
          </a:prstGeom>
          <a:noFill/>
        </p:spPr>
        <p:txBody>
          <a:bodyPr wrap="square">
            <a:spAutoFit/>
          </a:bodyPr>
          <a:lstStyle/>
          <a:p>
            <a:r>
              <a:rPr lang="en-SG" sz="1800" dirty="0">
                <a:solidFill>
                  <a:schemeClr val="dk2"/>
                </a:solidFill>
                <a:latin typeface="Rubik Mono One"/>
                <a:cs typeface="Rubik Mono One"/>
                <a:sym typeface="Rubik Mono One"/>
              </a:rPr>
              <a:t>AMPLITUDE (Sound Intensity)</a:t>
            </a:r>
          </a:p>
        </p:txBody>
      </p:sp>
      <p:pic>
        <p:nvPicPr>
          <p:cNvPr id="9" name="Picture 8">
            <a:extLst>
              <a:ext uri="{FF2B5EF4-FFF2-40B4-BE49-F238E27FC236}">
                <a16:creationId xmlns:a16="http://schemas.microsoft.com/office/drawing/2014/main" id="{8DB5950C-F3D8-C442-B843-53BB8E462269}"/>
              </a:ext>
            </a:extLst>
          </p:cNvPr>
          <p:cNvPicPr>
            <a:picLocks noChangeAspect="1"/>
          </p:cNvPicPr>
          <p:nvPr/>
        </p:nvPicPr>
        <p:blipFill>
          <a:blip r:embed="rId5"/>
          <a:stretch>
            <a:fillRect/>
          </a:stretch>
        </p:blipFill>
        <p:spPr>
          <a:xfrm>
            <a:off x="5263765" y="1907120"/>
            <a:ext cx="2969813" cy="2731361"/>
          </a:xfrm>
          <a:prstGeom prst="rect">
            <a:avLst/>
          </a:prstGeom>
        </p:spPr>
      </p:pic>
      <p:sp>
        <p:nvSpPr>
          <p:cNvPr id="11" name="Google Shape;300;p34">
            <a:extLst>
              <a:ext uri="{FF2B5EF4-FFF2-40B4-BE49-F238E27FC236}">
                <a16:creationId xmlns:a16="http://schemas.microsoft.com/office/drawing/2014/main" id="{9E0936C7-BD46-B54D-88B4-4F4BB9BC9963}"/>
              </a:ext>
            </a:extLst>
          </p:cNvPr>
          <p:cNvSpPr txBox="1">
            <a:spLocks/>
          </p:cNvSpPr>
          <p:nvPr/>
        </p:nvSpPr>
        <p:spPr>
          <a:xfrm>
            <a:off x="1087858" y="1145286"/>
            <a:ext cx="2520920" cy="461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9pPr>
          </a:lstStyle>
          <a:p>
            <a:r>
              <a:rPr lang="en-SG" sz="1800" dirty="0"/>
              <a:t>Frequency</a:t>
            </a:r>
          </a:p>
        </p:txBody>
      </p:sp>
    </p:spTree>
    <p:extLst>
      <p:ext uri="{BB962C8B-B14F-4D97-AF65-F5344CB8AC3E}">
        <p14:creationId xmlns:p14="http://schemas.microsoft.com/office/powerpoint/2010/main" val="2588082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4"/>
          <p:cNvSpPr txBox="1">
            <a:spLocks noGrp="1"/>
          </p:cNvSpPr>
          <p:nvPr>
            <p:ph type="title"/>
          </p:nvPr>
        </p:nvSpPr>
        <p:spPr>
          <a:xfrm>
            <a:off x="1171175" y="826025"/>
            <a:ext cx="4903622" cy="486600"/>
          </a:xfrm>
          <a:prstGeom prst="rect">
            <a:avLst/>
          </a:prstGeom>
        </p:spPr>
        <p:txBody>
          <a:bodyPr spcFirstLastPara="1" wrap="square" lIns="91425" tIns="91425" rIns="91425" bIns="91425" anchor="t" anchorCtr="0">
            <a:noAutofit/>
          </a:bodyPr>
          <a:lstStyle/>
          <a:p>
            <a:pPr lvl="0"/>
            <a:r>
              <a:rPr lang="en-US" dirty="0"/>
              <a:t>Unit of Frequency</a:t>
            </a:r>
            <a:endParaRPr dirty="0"/>
          </a:p>
        </p:txBody>
      </p:sp>
      <p:sp>
        <p:nvSpPr>
          <p:cNvPr id="6" name="TextBox 5">
            <a:extLst>
              <a:ext uri="{FF2B5EF4-FFF2-40B4-BE49-F238E27FC236}">
                <a16:creationId xmlns:a16="http://schemas.microsoft.com/office/drawing/2014/main" id="{8A6F0A38-8072-4F42-89A3-D9BF9EB1CDE0}"/>
              </a:ext>
            </a:extLst>
          </p:cNvPr>
          <p:cNvSpPr txBox="1"/>
          <p:nvPr/>
        </p:nvSpPr>
        <p:spPr>
          <a:xfrm>
            <a:off x="783203" y="1721483"/>
            <a:ext cx="2556345" cy="1600438"/>
          </a:xfrm>
          <a:prstGeom prst="rect">
            <a:avLst/>
          </a:prstGeom>
          <a:noFill/>
        </p:spPr>
        <p:txBody>
          <a:bodyPr wrap="square">
            <a:spAutoFit/>
          </a:bodyPr>
          <a:lstStyle/>
          <a:p>
            <a:pPr marL="133350" indent="0">
              <a:buNone/>
            </a:pPr>
            <a:r>
              <a:rPr lang="en-SG" dirty="0">
                <a:latin typeface="Lato" panose="020F0502020204030203" pitchFamily="34" charset="0"/>
                <a:ea typeface="Lato" panose="020F0502020204030203" pitchFamily="34" charset="0"/>
                <a:cs typeface="Lato" panose="020F0502020204030203" pitchFamily="34" charset="0"/>
              </a:rPr>
              <a:t>The units of frequency are called </a:t>
            </a:r>
            <a:r>
              <a:rPr lang="en-SG" b="1" dirty="0">
                <a:latin typeface="Lato" panose="020F0502020204030203" pitchFamily="34" charset="0"/>
                <a:ea typeface="Lato" panose="020F0502020204030203" pitchFamily="34" charset="0"/>
                <a:cs typeface="Lato" panose="020F0502020204030203" pitchFamily="34" charset="0"/>
              </a:rPr>
              <a:t>hertz (Hz). </a:t>
            </a:r>
            <a:r>
              <a:rPr lang="en-SG" dirty="0">
                <a:latin typeface="Lato" panose="020F0502020204030203" pitchFamily="34" charset="0"/>
                <a:ea typeface="Lato" panose="020F0502020204030203" pitchFamily="34" charset="0"/>
                <a:cs typeface="Lato" panose="020F0502020204030203" pitchFamily="34" charset="0"/>
              </a:rPr>
              <a:t>Humans with normal hearing can hear sounds between </a:t>
            </a:r>
            <a:r>
              <a:rPr lang="en-SG" b="1" dirty="0">
                <a:latin typeface="Lato" panose="020F0502020204030203" pitchFamily="34" charset="0"/>
                <a:ea typeface="Lato" panose="020F0502020204030203" pitchFamily="34" charset="0"/>
                <a:cs typeface="Lato" panose="020F0502020204030203" pitchFamily="34" charset="0"/>
              </a:rPr>
              <a:t>20 Hz and 20,000 Hz</a:t>
            </a:r>
            <a:r>
              <a:rPr lang="en-SG" dirty="0">
                <a:latin typeface="Lato" panose="020F0502020204030203" pitchFamily="34" charset="0"/>
                <a:ea typeface="Lato" panose="020F0502020204030203" pitchFamily="34" charset="0"/>
                <a:cs typeface="Lato" panose="020F0502020204030203" pitchFamily="34" charset="0"/>
              </a:rPr>
              <a:t>. Frequencies above 20,000 Hz are known as ultrasound.</a:t>
            </a:r>
          </a:p>
        </p:txBody>
      </p:sp>
      <p:pic>
        <p:nvPicPr>
          <p:cNvPr id="7" name="Picture 6">
            <a:extLst>
              <a:ext uri="{FF2B5EF4-FFF2-40B4-BE49-F238E27FC236}">
                <a16:creationId xmlns:a16="http://schemas.microsoft.com/office/drawing/2014/main" id="{8F645647-AC3D-6A41-BF67-55B7BDF898C6}"/>
              </a:ext>
            </a:extLst>
          </p:cNvPr>
          <p:cNvPicPr>
            <a:picLocks noChangeAspect="1"/>
          </p:cNvPicPr>
          <p:nvPr/>
        </p:nvPicPr>
        <p:blipFill>
          <a:blip r:embed="rId3"/>
          <a:stretch>
            <a:fillRect/>
          </a:stretch>
        </p:blipFill>
        <p:spPr>
          <a:xfrm>
            <a:off x="3798329" y="1460735"/>
            <a:ext cx="4495286" cy="2483111"/>
          </a:xfrm>
          <a:prstGeom prst="rect">
            <a:avLst/>
          </a:prstGeom>
        </p:spPr>
      </p:pic>
      <p:sp>
        <p:nvSpPr>
          <p:cNvPr id="8" name="TextBox 7">
            <a:extLst>
              <a:ext uri="{FF2B5EF4-FFF2-40B4-BE49-F238E27FC236}">
                <a16:creationId xmlns:a16="http://schemas.microsoft.com/office/drawing/2014/main" id="{D455E229-3E0D-6140-ABAD-4F72B684832E}"/>
              </a:ext>
            </a:extLst>
          </p:cNvPr>
          <p:cNvSpPr txBox="1"/>
          <p:nvPr/>
        </p:nvSpPr>
        <p:spPr>
          <a:xfrm>
            <a:off x="1084082" y="4091956"/>
            <a:ext cx="7451889" cy="461665"/>
          </a:xfrm>
          <a:prstGeom prst="rect">
            <a:avLst/>
          </a:prstGeom>
          <a:noFill/>
        </p:spPr>
        <p:txBody>
          <a:bodyPr wrap="square">
            <a:spAutoFit/>
          </a:bodyPr>
          <a:lstStyle/>
          <a:p>
            <a:r>
              <a:rPr lang="en-US" sz="1200" dirty="0"/>
              <a:t>Source: https://selfstudy365.com/</a:t>
            </a:r>
            <a:r>
              <a:rPr lang="en-US" sz="1200" dirty="0" err="1"/>
              <a:t>qa</a:t>
            </a:r>
            <a:r>
              <a:rPr lang="en-US" sz="1200" dirty="0"/>
              <a:t>/the-frequency-range-for-hearing-the-sound-by-a-human-ear-is-in-the-ran-5eee3cb408665507c5926a6c</a:t>
            </a:r>
          </a:p>
        </p:txBody>
      </p:sp>
    </p:spTree>
    <p:extLst>
      <p:ext uri="{BB962C8B-B14F-4D97-AF65-F5344CB8AC3E}">
        <p14:creationId xmlns:p14="http://schemas.microsoft.com/office/powerpoint/2010/main" val="1173994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4"/>
          <p:cNvSpPr txBox="1">
            <a:spLocks noGrp="1"/>
          </p:cNvSpPr>
          <p:nvPr>
            <p:ph type="title"/>
          </p:nvPr>
        </p:nvSpPr>
        <p:spPr>
          <a:xfrm>
            <a:off x="1171175" y="826025"/>
            <a:ext cx="3611032" cy="486600"/>
          </a:xfrm>
          <a:prstGeom prst="rect">
            <a:avLst/>
          </a:prstGeom>
        </p:spPr>
        <p:txBody>
          <a:bodyPr spcFirstLastPara="1" wrap="square" lIns="91425" tIns="91425" rIns="91425" bIns="91425" anchor="t" anchorCtr="0">
            <a:noAutofit/>
          </a:bodyPr>
          <a:lstStyle/>
          <a:p>
            <a:r>
              <a:rPr lang="en-SG" b="1" dirty="0"/>
              <a:t>sample rates</a:t>
            </a:r>
            <a:br>
              <a:rPr lang="en-SG" dirty="0"/>
            </a:br>
            <a:endParaRPr dirty="0"/>
          </a:p>
        </p:txBody>
      </p:sp>
      <p:pic>
        <p:nvPicPr>
          <p:cNvPr id="2" name="Picture 1">
            <a:extLst>
              <a:ext uri="{FF2B5EF4-FFF2-40B4-BE49-F238E27FC236}">
                <a16:creationId xmlns:a16="http://schemas.microsoft.com/office/drawing/2014/main" id="{A625B9BF-EA2B-ED45-8B4A-8DC2D4E32B67}"/>
              </a:ext>
            </a:extLst>
          </p:cNvPr>
          <p:cNvPicPr>
            <a:picLocks noChangeAspect="1"/>
          </p:cNvPicPr>
          <p:nvPr/>
        </p:nvPicPr>
        <p:blipFill>
          <a:blip r:embed="rId3"/>
          <a:stretch>
            <a:fillRect/>
          </a:stretch>
        </p:blipFill>
        <p:spPr>
          <a:xfrm>
            <a:off x="933671" y="1566352"/>
            <a:ext cx="5599338" cy="2417252"/>
          </a:xfrm>
          <a:prstGeom prst="rect">
            <a:avLst/>
          </a:prstGeom>
        </p:spPr>
      </p:pic>
      <p:sp>
        <p:nvSpPr>
          <p:cNvPr id="5" name="TextBox 4">
            <a:extLst>
              <a:ext uri="{FF2B5EF4-FFF2-40B4-BE49-F238E27FC236}">
                <a16:creationId xmlns:a16="http://schemas.microsoft.com/office/drawing/2014/main" id="{F3A0BCFF-9A37-074A-81D0-F801517401B4}"/>
              </a:ext>
            </a:extLst>
          </p:cNvPr>
          <p:cNvSpPr txBox="1"/>
          <p:nvPr/>
        </p:nvSpPr>
        <p:spPr>
          <a:xfrm>
            <a:off x="3617843" y="4317475"/>
            <a:ext cx="4977517" cy="307777"/>
          </a:xfrm>
          <a:prstGeom prst="rect">
            <a:avLst/>
          </a:prstGeom>
          <a:noFill/>
        </p:spPr>
        <p:txBody>
          <a:bodyPr wrap="square">
            <a:spAutoFit/>
          </a:bodyPr>
          <a:lstStyle/>
          <a:p>
            <a:r>
              <a:rPr lang="en-US" dirty="0"/>
              <a:t>https://</a:t>
            </a:r>
            <a:r>
              <a:rPr lang="en-US" dirty="0" err="1"/>
              <a:t>homestudiorecordings.com</a:t>
            </a:r>
            <a:r>
              <a:rPr lang="en-US" dirty="0"/>
              <a:t>/sample-rate-bit-depth/</a:t>
            </a:r>
          </a:p>
        </p:txBody>
      </p:sp>
    </p:spTree>
    <p:extLst>
      <p:ext uri="{BB962C8B-B14F-4D97-AF65-F5344CB8AC3E}">
        <p14:creationId xmlns:p14="http://schemas.microsoft.com/office/powerpoint/2010/main" val="2436320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5"/>
          <p:cNvSpPr txBox="1">
            <a:spLocks noGrp="1"/>
          </p:cNvSpPr>
          <p:nvPr>
            <p:ph type="title"/>
          </p:nvPr>
        </p:nvSpPr>
        <p:spPr>
          <a:xfrm>
            <a:off x="689194" y="2906202"/>
            <a:ext cx="3429581" cy="10734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Datasets</a:t>
            </a:r>
            <a:endParaRPr dirty="0"/>
          </a:p>
        </p:txBody>
      </p:sp>
      <p:sp>
        <p:nvSpPr>
          <p:cNvPr id="308" name="Google Shape;308;p35"/>
          <p:cNvSpPr txBox="1">
            <a:spLocks noGrp="1"/>
          </p:cNvSpPr>
          <p:nvPr>
            <p:ph type="title" idx="2"/>
          </p:nvPr>
        </p:nvSpPr>
        <p:spPr>
          <a:xfrm>
            <a:off x="959539" y="2639819"/>
            <a:ext cx="1553073" cy="8030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Tree>
    <p:extLst>
      <p:ext uri="{BB962C8B-B14F-4D97-AF65-F5344CB8AC3E}">
        <p14:creationId xmlns:p14="http://schemas.microsoft.com/office/powerpoint/2010/main" val="2335511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1"/>
          <p:cNvSpPr/>
          <p:nvPr/>
        </p:nvSpPr>
        <p:spPr>
          <a:xfrm>
            <a:off x="3825801" y="17515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3" name="Google Shape;673;p51"/>
          <p:cNvSpPr/>
          <p:nvPr/>
        </p:nvSpPr>
        <p:spPr>
          <a:xfrm>
            <a:off x="7144043" y="17515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5" name="Google Shape;675;p51"/>
          <p:cNvSpPr/>
          <p:nvPr/>
        </p:nvSpPr>
        <p:spPr>
          <a:xfrm>
            <a:off x="1002589" y="17515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6" name="Google Shape;676;p51"/>
          <p:cNvSpPr/>
          <p:nvPr/>
        </p:nvSpPr>
        <p:spPr>
          <a:xfrm>
            <a:off x="3673401" y="15991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7" name="Google Shape;677;p51"/>
          <p:cNvSpPr/>
          <p:nvPr/>
        </p:nvSpPr>
        <p:spPr>
          <a:xfrm>
            <a:off x="6991643" y="15991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9" name="Google Shape;679;p51"/>
          <p:cNvSpPr/>
          <p:nvPr/>
        </p:nvSpPr>
        <p:spPr>
          <a:xfrm>
            <a:off x="850189" y="15991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0" name="Google Shape;680;p5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Datasets</a:t>
            </a:r>
            <a:endParaRPr dirty="0"/>
          </a:p>
        </p:txBody>
      </p:sp>
      <p:sp>
        <p:nvSpPr>
          <p:cNvPr id="681" name="Google Shape;681;p51"/>
          <p:cNvSpPr txBox="1"/>
          <p:nvPr/>
        </p:nvSpPr>
        <p:spPr>
          <a:xfrm>
            <a:off x="762759" y="1696498"/>
            <a:ext cx="2071340"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RAVDESS</a:t>
            </a:r>
            <a:endParaRPr sz="2400" dirty="0">
              <a:solidFill>
                <a:schemeClr val="dk2"/>
              </a:solidFill>
              <a:latin typeface="Rubik Mono One"/>
              <a:ea typeface="Rubik Mono One"/>
              <a:cs typeface="Rubik Mono One"/>
              <a:sym typeface="Rubik Mono One"/>
            </a:endParaRPr>
          </a:p>
        </p:txBody>
      </p:sp>
      <p:sp>
        <p:nvSpPr>
          <p:cNvPr id="683" name="Google Shape;683;p51"/>
          <p:cNvSpPr txBox="1"/>
          <p:nvPr/>
        </p:nvSpPr>
        <p:spPr>
          <a:xfrm>
            <a:off x="3693747" y="1721850"/>
            <a:ext cx="1578600"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SAVEE</a:t>
            </a:r>
            <a:endParaRPr sz="2400" dirty="0">
              <a:solidFill>
                <a:schemeClr val="dk2"/>
              </a:solidFill>
              <a:latin typeface="Rubik Mono One"/>
              <a:ea typeface="Rubik Mono One"/>
              <a:cs typeface="Rubik Mono One"/>
              <a:sym typeface="Rubik Mono One"/>
            </a:endParaRPr>
          </a:p>
        </p:txBody>
      </p:sp>
      <p:sp>
        <p:nvSpPr>
          <p:cNvPr id="687" name="Google Shape;687;p51"/>
          <p:cNvSpPr txBox="1"/>
          <p:nvPr/>
        </p:nvSpPr>
        <p:spPr>
          <a:xfrm>
            <a:off x="7001261" y="1721850"/>
            <a:ext cx="1578600"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TESS</a:t>
            </a:r>
            <a:endParaRPr sz="2400" dirty="0">
              <a:solidFill>
                <a:schemeClr val="dk2"/>
              </a:solidFill>
              <a:latin typeface="Rubik Mono One"/>
              <a:ea typeface="Rubik Mono One"/>
              <a:cs typeface="Rubik Mono One"/>
              <a:sym typeface="Rubik Mono One"/>
            </a:endParaRPr>
          </a:p>
        </p:txBody>
      </p:sp>
      <p:sp>
        <p:nvSpPr>
          <p:cNvPr id="33" name="TextBox 32">
            <a:extLst>
              <a:ext uri="{FF2B5EF4-FFF2-40B4-BE49-F238E27FC236}">
                <a16:creationId xmlns:a16="http://schemas.microsoft.com/office/drawing/2014/main" id="{65EBD1F3-6446-0F4E-BC3E-610057799C4E}"/>
              </a:ext>
            </a:extLst>
          </p:cNvPr>
          <p:cNvSpPr txBox="1"/>
          <p:nvPr/>
        </p:nvSpPr>
        <p:spPr>
          <a:xfrm>
            <a:off x="492980" y="2981046"/>
            <a:ext cx="2536467" cy="738664"/>
          </a:xfrm>
          <a:prstGeom prst="rect">
            <a:avLst/>
          </a:prstGeom>
          <a:noFill/>
        </p:spPr>
        <p:txBody>
          <a:bodyPr wrap="square">
            <a:spAutoFit/>
          </a:bodyPr>
          <a:lstStyle/>
          <a:p>
            <a:r>
              <a:rPr lang="en-SG" b="0" i="0" u="sng" dirty="0">
                <a:solidFill>
                  <a:srgbClr val="296EAA"/>
                </a:solidFill>
                <a:effectLst/>
                <a:latin typeface="Lato" panose="020F0502020204030203" pitchFamily="34" charset="0"/>
                <a:ea typeface="Lato" panose="020F0502020204030203" pitchFamily="34" charset="0"/>
                <a:cs typeface="Lato" panose="020F0502020204030203" pitchFamily="34" charset="0"/>
                <a:hlinkClick r:id="rId3"/>
              </a:rPr>
              <a:t>The Ryerson Audio-Visual Database of Emotional Speech and Song (RAVDESS)</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5" name="TextBox 34">
            <a:extLst>
              <a:ext uri="{FF2B5EF4-FFF2-40B4-BE49-F238E27FC236}">
                <a16:creationId xmlns:a16="http://schemas.microsoft.com/office/drawing/2014/main" id="{43BF8C15-48E1-BC41-B542-503BC3F616E7}"/>
              </a:ext>
            </a:extLst>
          </p:cNvPr>
          <p:cNvSpPr txBox="1"/>
          <p:nvPr/>
        </p:nvSpPr>
        <p:spPr>
          <a:xfrm>
            <a:off x="6991643" y="3153300"/>
            <a:ext cx="2122999" cy="523220"/>
          </a:xfrm>
          <a:prstGeom prst="rect">
            <a:avLst/>
          </a:prstGeom>
          <a:noFill/>
        </p:spPr>
        <p:txBody>
          <a:bodyPr wrap="square">
            <a:spAutoFit/>
          </a:bodyPr>
          <a:lstStyle/>
          <a:p>
            <a:r>
              <a:rPr lang="en-SG" b="0" i="0" u="sng" dirty="0">
                <a:solidFill>
                  <a:srgbClr val="296EAA"/>
                </a:solidFill>
                <a:effectLst/>
                <a:latin typeface="Lato" panose="020F0502020204030203" pitchFamily="34" charset="0"/>
                <a:ea typeface="Lato" panose="020F0502020204030203" pitchFamily="34" charset="0"/>
                <a:cs typeface="Lato" panose="020F0502020204030203" pitchFamily="34" charset="0"/>
                <a:hlinkClick r:id="rId4"/>
              </a:rPr>
              <a:t>Toronto emotional speech set (TESS)</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7" name="TextBox 36">
            <a:extLst>
              <a:ext uri="{FF2B5EF4-FFF2-40B4-BE49-F238E27FC236}">
                <a16:creationId xmlns:a16="http://schemas.microsoft.com/office/drawing/2014/main" id="{F3EDBFDE-9EAA-1F42-A49E-A4B7A739F46D}"/>
              </a:ext>
            </a:extLst>
          </p:cNvPr>
          <p:cNvSpPr txBox="1"/>
          <p:nvPr/>
        </p:nvSpPr>
        <p:spPr>
          <a:xfrm>
            <a:off x="4311699" y="4104170"/>
            <a:ext cx="5211875" cy="972600"/>
          </a:xfrm>
          <a:prstGeom prst="rect">
            <a:avLst/>
          </a:prstGeom>
          <a:noFill/>
        </p:spPr>
        <p:txBody>
          <a:bodyPr wrap="square">
            <a:spAutoFit/>
          </a:bodyPr>
          <a:lstStyle/>
          <a:p>
            <a:endParaRPr lang="en-SG" sz="1100" u="sng" dirty="0">
              <a:solidFill>
                <a:srgbClr val="296EAA"/>
              </a:solidFill>
              <a:latin typeface="Lato" panose="020F0502020204030203" pitchFamily="34" charset="0"/>
              <a:ea typeface="Lato" panose="020F0502020204030203" pitchFamily="34" charset="0"/>
              <a:cs typeface="Lato" panose="020F0502020204030203" pitchFamily="34" charset="0"/>
            </a:endParaRPr>
          </a:p>
          <a:p>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References:</a:t>
            </a:r>
          </a:p>
          <a:p>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https://</a:t>
            </a:r>
            <a:r>
              <a:rPr lang="en-SG" sz="1100" u="sng" dirty="0" err="1">
                <a:solidFill>
                  <a:srgbClr val="296EAA"/>
                </a:solidFill>
                <a:latin typeface="Lato" panose="020F0502020204030203" pitchFamily="34" charset="0"/>
                <a:ea typeface="Lato" panose="020F0502020204030203" pitchFamily="34" charset="0"/>
                <a:cs typeface="Lato" panose="020F0502020204030203" pitchFamily="34" charset="0"/>
              </a:rPr>
              <a:t>zenodo.org</a:t>
            </a:r>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/record/1188976#.YmlBpS8RoTs</a:t>
            </a:r>
          </a:p>
          <a:p>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https://</a:t>
            </a:r>
            <a:r>
              <a:rPr lang="en-SG" sz="1100" u="sng" dirty="0" err="1">
                <a:solidFill>
                  <a:srgbClr val="296EAA"/>
                </a:solidFill>
                <a:latin typeface="Lato" panose="020F0502020204030203" pitchFamily="34" charset="0"/>
                <a:ea typeface="Lato" panose="020F0502020204030203" pitchFamily="34" charset="0"/>
                <a:cs typeface="Lato" panose="020F0502020204030203" pitchFamily="34" charset="0"/>
              </a:rPr>
              <a:t>tspace.library.utoronto.ca</a:t>
            </a:r>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/handle/1807/24487</a:t>
            </a:r>
          </a:p>
          <a:p>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http://</a:t>
            </a:r>
            <a:r>
              <a:rPr lang="en-SG" sz="1100" u="sng" dirty="0" err="1">
                <a:solidFill>
                  <a:srgbClr val="296EAA"/>
                </a:solidFill>
                <a:latin typeface="Lato" panose="020F0502020204030203" pitchFamily="34" charset="0"/>
                <a:ea typeface="Lato" panose="020F0502020204030203" pitchFamily="34" charset="0"/>
                <a:cs typeface="Lato" panose="020F0502020204030203" pitchFamily="34" charset="0"/>
              </a:rPr>
              <a:t>personal.ee.surrey.ac.uk</a:t>
            </a:r>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/Personal/</a:t>
            </a:r>
            <a:r>
              <a:rPr lang="en-SG" sz="1100" u="sng" dirty="0" err="1">
                <a:solidFill>
                  <a:srgbClr val="296EAA"/>
                </a:solidFill>
                <a:latin typeface="Lato" panose="020F0502020204030203" pitchFamily="34" charset="0"/>
                <a:ea typeface="Lato" panose="020F0502020204030203" pitchFamily="34" charset="0"/>
                <a:cs typeface="Lato" panose="020F0502020204030203" pitchFamily="34" charset="0"/>
              </a:rPr>
              <a:t>P.Jackson</a:t>
            </a:r>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/SAVEE/</a:t>
            </a:r>
            <a:r>
              <a:rPr lang="en-SG" sz="1100" u="sng" dirty="0" err="1">
                <a:solidFill>
                  <a:srgbClr val="296EAA"/>
                </a:solidFill>
                <a:latin typeface="Lato" panose="020F0502020204030203" pitchFamily="34" charset="0"/>
                <a:ea typeface="Lato" panose="020F0502020204030203" pitchFamily="34" charset="0"/>
                <a:cs typeface="Lato" panose="020F0502020204030203" pitchFamily="34" charset="0"/>
              </a:rPr>
              <a:t>Database.html</a:t>
            </a:r>
            <a:endParaRPr lang="en-US" sz="1100" dirty="0">
              <a:latin typeface="Lato" panose="020F0502020204030203" pitchFamily="34" charset="0"/>
              <a:ea typeface="Lato" panose="020F0502020204030203" pitchFamily="34" charset="0"/>
              <a:cs typeface="Lato" panose="020F0502020204030203" pitchFamily="34" charset="0"/>
            </a:endParaRPr>
          </a:p>
        </p:txBody>
      </p:sp>
      <p:sp>
        <p:nvSpPr>
          <p:cNvPr id="39" name="TextBox 38">
            <a:extLst>
              <a:ext uri="{FF2B5EF4-FFF2-40B4-BE49-F238E27FC236}">
                <a16:creationId xmlns:a16="http://schemas.microsoft.com/office/drawing/2014/main" id="{6703548B-3CA7-744F-AFAC-220A3EC656FA}"/>
              </a:ext>
            </a:extLst>
          </p:cNvPr>
          <p:cNvSpPr txBox="1"/>
          <p:nvPr/>
        </p:nvSpPr>
        <p:spPr>
          <a:xfrm>
            <a:off x="3419063" y="3109763"/>
            <a:ext cx="2695492" cy="523220"/>
          </a:xfrm>
          <a:prstGeom prst="rect">
            <a:avLst/>
          </a:prstGeom>
          <a:noFill/>
        </p:spPr>
        <p:txBody>
          <a:bodyPr wrap="square">
            <a:spAutoFit/>
          </a:bodyPr>
          <a:lstStyle/>
          <a:p>
            <a:r>
              <a:rPr lang="en-SG" u="sng" dirty="0">
                <a:latin typeface="Lato" panose="020F0502020204030203" pitchFamily="34" charset="0"/>
                <a:ea typeface="Lato" panose="020F0502020204030203" pitchFamily="34" charset="0"/>
                <a:cs typeface="Lato" panose="020F0502020204030203" pitchFamily="34" charset="0"/>
                <a:hlinkClick r:id="rId5"/>
              </a:rPr>
              <a:t>Surrey Audio-Visual Expressed Emotion (SAVEE)Database</a:t>
            </a:r>
            <a:endParaRPr lang="en-US"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23" name="Google Shape;681;p51">
            <a:extLst>
              <a:ext uri="{FF2B5EF4-FFF2-40B4-BE49-F238E27FC236}">
                <a16:creationId xmlns:a16="http://schemas.microsoft.com/office/drawing/2014/main" id="{1048F195-1BF2-C94F-AD90-AC8A6BFC29DD}"/>
              </a:ext>
            </a:extLst>
          </p:cNvPr>
          <p:cNvSpPr txBox="1"/>
          <p:nvPr/>
        </p:nvSpPr>
        <p:spPr>
          <a:xfrm>
            <a:off x="5185664" y="790992"/>
            <a:ext cx="2906227"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7 emotions</a:t>
            </a:r>
            <a:endParaRPr sz="2400" dirty="0">
              <a:solidFill>
                <a:schemeClr val="dk2"/>
              </a:solidFill>
              <a:latin typeface="Rubik Mono One"/>
              <a:ea typeface="Rubik Mono One"/>
              <a:cs typeface="Rubik Mono One"/>
              <a:sym typeface="Rubik Mono One"/>
            </a:endParaRPr>
          </a:p>
        </p:txBody>
      </p:sp>
      <p:sp>
        <p:nvSpPr>
          <p:cNvPr id="26" name="Google Shape;681;p51">
            <a:extLst>
              <a:ext uri="{FF2B5EF4-FFF2-40B4-BE49-F238E27FC236}">
                <a16:creationId xmlns:a16="http://schemas.microsoft.com/office/drawing/2014/main" id="{BB946042-8923-844C-9ADA-2C1DC2DB937C}"/>
              </a:ext>
            </a:extLst>
          </p:cNvPr>
          <p:cNvSpPr txBox="1"/>
          <p:nvPr/>
        </p:nvSpPr>
        <p:spPr>
          <a:xfrm>
            <a:off x="928796" y="4148160"/>
            <a:ext cx="2262171" cy="40869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2"/>
              </a:solidFill>
              <a:latin typeface="Rubik Mono One"/>
              <a:ea typeface="Rubik Mono One"/>
              <a:cs typeface="Rubik Mono One"/>
              <a:sym typeface="Rubik Mono One"/>
            </a:endParaRPr>
          </a:p>
        </p:txBody>
      </p:sp>
      <p:sp>
        <p:nvSpPr>
          <p:cNvPr id="27" name="Google Shape;681;p51">
            <a:extLst>
              <a:ext uri="{FF2B5EF4-FFF2-40B4-BE49-F238E27FC236}">
                <a16:creationId xmlns:a16="http://schemas.microsoft.com/office/drawing/2014/main" id="{D46C81E8-0AC0-9343-9546-ABE9D8250C9F}"/>
              </a:ext>
            </a:extLst>
          </p:cNvPr>
          <p:cNvSpPr txBox="1"/>
          <p:nvPr/>
        </p:nvSpPr>
        <p:spPr>
          <a:xfrm>
            <a:off x="171523" y="427392"/>
            <a:ext cx="4067118"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2"/>
                </a:solidFill>
                <a:latin typeface="Rubik Mono One"/>
                <a:ea typeface="Rubik Mono One"/>
                <a:cs typeface="Rubik Mono One"/>
                <a:sym typeface="Rubik Mono One"/>
              </a:rPr>
              <a:t>Sample RATE: 22050 Hz</a:t>
            </a:r>
            <a:endParaRPr sz="1600" dirty="0">
              <a:solidFill>
                <a:schemeClr val="dk2"/>
              </a:solidFill>
              <a:latin typeface="Rubik Mono One"/>
              <a:ea typeface="Rubik Mono One"/>
              <a:cs typeface="Rubik Mono One"/>
              <a:sym typeface="Rubik Mono One"/>
            </a:endParaRPr>
          </a:p>
        </p:txBody>
      </p:sp>
      <p:pic>
        <p:nvPicPr>
          <p:cNvPr id="5" name="Picture 4" descr="Chart, bar chart&#10;&#10;Description automatically generated">
            <a:extLst>
              <a:ext uri="{FF2B5EF4-FFF2-40B4-BE49-F238E27FC236}">
                <a16:creationId xmlns:a16="http://schemas.microsoft.com/office/drawing/2014/main" id="{586A5838-8647-E840-BDCE-DB0F621B2E0F}"/>
              </a:ext>
            </a:extLst>
          </p:cNvPr>
          <p:cNvPicPr>
            <a:picLocks noChangeAspect="1"/>
          </p:cNvPicPr>
          <p:nvPr/>
        </p:nvPicPr>
        <p:blipFill>
          <a:blip r:embed="rId3"/>
          <a:stretch>
            <a:fillRect/>
          </a:stretch>
        </p:blipFill>
        <p:spPr>
          <a:xfrm>
            <a:off x="3670470" y="1267008"/>
            <a:ext cx="6122100" cy="3183388"/>
          </a:xfrm>
          <a:prstGeom prst="rect">
            <a:avLst/>
          </a:prstGeom>
        </p:spPr>
      </p:pic>
      <p:pic>
        <p:nvPicPr>
          <p:cNvPr id="7" name="Picture 6" descr="Chart&#10;&#10;Description automatically generated">
            <a:extLst>
              <a:ext uri="{FF2B5EF4-FFF2-40B4-BE49-F238E27FC236}">
                <a16:creationId xmlns:a16="http://schemas.microsoft.com/office/drawing/2014/main" id="{2856291D-9238-5441-8E69-123A7129AD84}"/>
              </a:ext>
            </a:extLst>
          </p:cNvPr>
          <p:cNvPicPr>
            <a:picLocks noChangeAspect="1"/>
          </p:cNvPicPr>
          <p:nvPr/>
        </p:nvPicPr>
        <p:blipFill>
          <a:blip r:embed="rId4"/>
          <a:stretch>
            <a:fillRect/>
          </a:stretch>
        </p:blipFill>
        <p:spPr>
          <a:xfrm>
            <a:off x="171523" y="1154592"/>
            <a:ext cx="4067118" cy="4067118"/>
          </a:xfrm>
          <a:prstGeom prst="rect">
            <a:avLst/>
          </a:prstGeom>
        </p:spPr>
      </p:pic>
    </p:spTree>
    <p:extLst>
      <p:ext uri="{BB962C8B-B14F-4D97-AF65-F5344CB8AC3E}">
        <p14:creationId xmlns:p14="http://schemas.microsoft.com/office/powerpoint/2010/main" val="1629763891"/>
      </p:ext>
    </p:extLst>
  </p:cSld>
  <p:clrMapOvr>
    <a:masterClrMapping/>
  </p:clrMapOvr>
</p:sld>
</file>

<file path=ppt/theme/theme1.xml><?xml version="1.0" encoding="utf-8"?>
<a:theme xmlns:a="http://schemas.openxmlformats.org/drawingml/2006/main" name="Sound Design Workshop by Slidesgo">
  <a:themeElements>
    <a:clrScheme name="Simple Light">
      <a:dk1>
        <a:srgbClr val="000000"/>
      </a:dk1>
      <a:lt1>
        <a:srgbClr val="FFFFFF"/>
      </a:lt1>
      <a:dk2>
        <a:srgbClr val="383838"/>
      </a:dk2>
      <a:lt2>
        <a:srgbClr val="212121"/>
      </a:lt2>
      <a:accent1>
        <a:srgbClr val="E5E4E4"/>
      </a:accent1>
      <a:accent2>
        <a:srgbClr val="A0A0A1"/>
      </a:accent2>
      <a:accent3>
        <a:srgbClr val="F7CA4D"/>
      </a:accent3>
      <a:accent4>
        <a:srgbClr val="F7CA4D"/>
      </a:accent4>
      <a:accent5>
        <a:srgbClr val="F7CA4D"/>
      </a:accent5>
      <a:accent6>
        <a:srgbClr val="F7CA4D"/>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2296</TotalTime>
  <Words>1187</Words>
  <Application>Microsoft Macintosh PowerPoint</Application>
  <PresentationFormat>On-screen Show (16:9)</PresentationFormat>
  <Paragraphs>190</Paragraphs>
  <Slides>32</Slides>
  <Notes>32</Notes>
  <HiddenSlides>0</HiddenSlides>
  <MMClips>13</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32</vt:i4>
      </vt:variant>
    </vt:vector>
  </HeadingPairs>
  <TitlesOfParts>
    <vt:vector size="43" baseType="lpstr">
      <vt:lpstr>Rubik Mono One</vt:lpstr>
      <vt:lpstr>Proxima Nova</vt:lpstr>
      <vt:lpstr>Lato</vt:lpstr>
      <vt:lpstr>Roboto</vt:lpstr>
      <vt:lpstr>Open Sans</vt:lpstr>
      <vt:lpstr>Proxima Nova Semibold</vt:lpstr>
      <vt:lpstr>Arial</vt:lpstr>
      <vt:lpstr>Patrick Hand</vt:lpstr>
      <vt:lpstr>Roboto Condensed Light</vt:lpstr>
      <vt:lpstr>Sound Design Workshop by Slidesgo</vt:lpstr>
      <vt:lpstr>Slidesgo Final Pages</vt:lpstr>
      <vt:lpstr>Speech Emotion Recognition</vt:lpstr>
      <vt:lpstr>Problem Statement</vt:lpstr>
      <vt:lpstr>Table of contents</vt:lpstr>
      <vt:lpstr>PowerPoint Presentation</vt:lpstr>
      <vt:lpstr>Unit of Frequency</vt:lpstr>
      <vt:lpstr>sample rates </vt:lpstr>
      <vt:lpstr>The Datasets</vt:lpstr>
      <vt:lpstr>3 Datasets</vt:lpstr>
      <vt:lpstr>PowerPoint Presentation</vt:lpstr>
      <vt:lpstr>PowerPoint Presentation</vt:lpstr>
      <vt:lpstr>WAVEFORM - RAVDESS</vt:lpstr>
      <vt:lpstr>WAVEFORM -  SAVEE</vt:lpstr>
      <vt:lpstr>WAVEFORM -  TESS</vt:lpstr>
      <vt:lpstr>Audio features</vt:lpstr>
      <vt:lpstr>ROOT MEAN SQUARE</vt:lpstr>
      <vt:lpstr>MEL-SPECTOGRAM</vt:lpstr>
      <vt:lpstr>DATA AUGMENTATION </vt:lpstr>
      <vt:lpstr>Trimming</vt:lpstr>
      <vt:lpstr>ADDING Noise</vt:lpstr>
      <vt:lpstr>STRETCHING</vt:lpstr>
      <vt:lpstr>04 MODEL</vt:lpstr>
      <vt:lpstr>Base MODEL – 14%</vt:lpstr>
      <vt:lpstr>184 Features, 7 Target emotions</vt:lpstr>
      <vt:lpstr>TRAIN TEST SPLIT (4,528 samples)</vt:lpstr>
      <vt:lpstr>Accuracy</vt:lpstr>
      <vt:lpstr>CONV1D</vt:lpstr>
      <vt:lpstr>DEEP LEARNING (Conv1D)</vt:lpstr>
      <vt:lpstr>misclassified emotions </vt:lpstr>
      <vt:lpstr>PREDICT from actual recordings</vt:lpstr>
      <vt:lpstr>RECOMMENDATIONS</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on Voice Sentiment Analysis / Mood Classification  /Speech Emotion Recognition</dc:title>
  <cp:lastModifiedBy>rebellon.carina@gmail.com</cp:lastModifiedBy>
  <cp:revision>163</cp:revision>
  <dcterms:modified xsi:type="dcterms:W3CDTF">2022-05-31T11:26:22Z</dcterms:modified>
</cp:coreProperties>
</file>